
<file path=[Content_Types].xml><?xml version="1.0" encoding="utf-8"?>
<Types xmlns="http://schemas.openxmlformats.org/package/2006/content-types">
  <Default Extension="tmp" ContentType="image/gif"/>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1"/>
  </p:notesMasterIdLst>
  <p:handoutMasterIdLst>
    <p:handoutMasterId r:id="rId42"/>
  </p:handoutMasterIdLst>
  <p:sldIdLst>
    <p:sldId id="256" r:id="rId5"/>
    <p:sldId id="260" r:id="rId6"/>
    <p:sldId id="6194" r:id="rId7"/>
    <p:sldId id="6207" r:id="rId8"/>
    <p:sldId id="382" r:id="rId9"/>
    <p:sldId id="431" r:id="rId10"/>
    <p:sldId id="313" r:id="rId11"/>
    <p:sldId id="428" r:id="rId12"/>
    <p:sldId id="6208" r:id="rId13"/>
    <p:sldId id="6217" r:id="rId14"/>
    <p:sldId id="6200" r:id="rId15"/>
    <p:sldId id="282" r:id="rId16"/>
    <p:sldId id="303" r:id="rId17"/>
    <p:sldId id="279" r:id="rId18"/>
    <p:sldId id="6211" r:id="rId19"/>
    <p:sldId id="295" r:id="rId20"/>
    <p:sldId id="6222" r:id="rId21"/>
    <p:sldId id="2149" r:id="rId22"/>
    <p:sldId id="6223" r:id="rId23"/>
    <p:sldId id="6224" r:id="rId24"/>
    <p:sldId id="6225" r:id="rId25"/>
    <p:sldId id="6235" r:id="rId26"/>
    <p:sldId id="6227" r:id="rId27"/>
    <p:sldId id="6229" r:id="rId28"/>
    <p:sldId id="6231" r:id="rId29"/>
    <p:sldId id="6233" r:id="rId30"/>
    <p:sldId id="6237" r:id="rId31"/>
    <p:sldId id="6192" r:id="rId32"/>
    <p:sldId id="293" r:id="rId33"/>
    <p:sldId id="6228" r:id="rId34"/>
    <p:sldId id="6183" r:id="rId35"/>
    <p:sldId id="6184" r:id="rId36"/>
    <p:sldId id="6236" r:id="rId37"/>
    <p:sldId id="6210" r:id="rId38"/>
    <p:sldId id="6212" r:id="rId39"/>
    <p:sldId id="623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A0D479-3CA0-4505-8DF4-3B532D56875E}" v="500" dt="2025-10-15T02:46:08.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86008" autoAdjust="0"/>
  </p:normalViewPr>
  <p:slideViewPr>
    <p:cSldViewPr snapToGrid="0">
      <p:cViewPr>
        <p:scale>
          <a:sx n="90" d="100"/>
          <a:sy n="90" d="100"/>
        </p:scale>
        <p:origin x="62" y="-11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5" d="100"/>
          <a:sy n="95" d="100"/>
        </p:scale>
        <p:origin x="4042"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erino, Freddy F" userId="ed487047-75b5-4393-8643-f4f8c80e301b" providerId="ADAL" clId="{26A0D479-3CA0-4505-8DF4-3B532D56875E}"/>
    <pc:docChg chg="undo custSel modSld modMainMaster">
      <pc:chgData name="Severino, Freddy F" userId="ed487047-75b5-4393-8643-f4f8c80e301b" providerId="ADAL" clId="{26A0D479-3CA0-4505-8DF4-3B532D56875E}" dt="2025-10-15T02:46:08.011" v="251" actId="1076"/>
      <pc:docMkLst>
        <pc:docMk/>
      </pc:docMkLst>
      <pc:sldChg chg="delSp">
        <pc:chgData name="Severino, Freddy F" userId="ed487047-75b5-4393-8643-f4f8c80e301b" providerId="ADAL" clId="{26A0D479-3CA0-4505-8DF4-3B532D56875E}" dt="2025-10-14T22:22:12.107" v="4" actId="478"/>
        <pc:sldMkLst>
          <pc:docMk/>
          <pc:sldMk cId="1713646810" sldId="260"/>
        </pc:sldMkLst>
        <pc:picChg chg="del">
          <ac:chgData name="Severino, Freddy F" userId="ed487047-75b5-4393-8643-f4f8c80e301b" providerId="ADAL" clId="{26A0D479-3CA0-4505-8DF4-3B532D56875E}" dt="2025-10-14T22:22:12.107" v="4" actId="478"/>
          <ac:picMkLst>
            <pc:docMk/>
            <pc:sldMk cId="1713646810" sldId="260"/>
            <ac:picMk id="6" creationId="{CCE14483-223E-41EA-B83E-59E331F5A363}"/>
          </ac:picMkLst>
        </pc:picChg>
      </pc:sldChg>
      <pc:sldChg chg="modSp">
        <pc:chgData name="Severino, Freddy F" userId="ed487047-75b5-4393-8643-f4f8c80e301b" providerId="ADAL" clId="{26A0D479-3CA0-4505-8DF4-3B532D56875E}" dt="2025-10-14T22:30:18.755" v="79" actId="20577"/>
        <pc:sldMkLst>
          <pc:docMk/>
          <pc:sldMk cId="2107338327" sldId="313"/>
        </pc:sldMkLst>
        <pc:graphicFrameChg chg="modGraphic">
          <ac:chgData name="Severino, Freddy F" userId="ed487047-75b5-4393-8643-f4f8c80e301b" providerId="ADAL" clId="{26A0D479-3CA0-4505-8DF4-3B532D56875E}" dt="2025-10-14T22:30:18.755" v="79" actId="20577"/>
          <ac:graphicFrameMkLst>
            <pc:docMk/>
            <pc:sldMk cId="2107338327" sldId="313"/>
            <ac:graphicFrameMk id="10" creationId="{0354D9D9-3BB4-4BF4-8253-A1E989532D71}"/>
          </ac:graphicFrameMkLst>
        </pc:graphicFrameChg>
      </pc:sldChg>
      <pc:sldChg chg="modSp">
        <pc:chgData name="Severino, Freddy F" userId="ed487047-75b5-4393-8643-f4f8c80e301b" providerId="ADAL" clId="{26A0D479-3CA0-4505-8DF4-3B532D56875E}" dt="2025-10-14T22:27:30.815" v="58" actId="1076"/>
        <pc:sldMkLst>
          <pc:docMk/>
          <pc:sldMk cId="305224078" sldId="382"/>
        </pc:sldMkLst>
        <pc:spChg chg="mod">
          <ac:chgData name="Severino, Freddy F" userId="ed487047-75b5-4393-8643-f4f8c80e301b" providerId="ADAL" clId="{26A0D479-3CA0-4505-8DF4-3B532D56875E}" dt="2025-10-14T22:27:30.815" v="58" actId="1076"/>
          <ac:spMkLst>
            <pc:docMk/>
            <pc:sldMk cId="305224078" sldId="382"/>
            <ac:spMk id="15" creationId="{4CF34E2E-49CA-420E-8F7B-2DF902E7F830}"/>
          </ac:spMkLst>
        </pc:spChg>
        <pc:picChg chg="mod">
          <ac:chgData name="Severino, Freddy F" userId="ed487047-75b5-4393-8643-f4f8c80e301b" providerId="ADAL" clId="{26A0D479-3CA0-4505-8DF4-3B532D56875E}" dt="2025-10-14T22:27:26.758" v="57" actId="1076"/>
          <ac:picMkLst>
            <pc:docMk/>
            <pc:sldMk cId="305224078" sldId="382"/>
            <ac:picMk id="12" creationId="{5A4FFB21-7250-432A-A87C-1CEAC1383456}"/>
          </ac:picMkLst>
        </pc:picChg>
        <pc:picChg chg="mod">
          <ac:chgData name="Severino, Freddy F" userId="ed487047-75b5-4393-8643-f4f8c80e301b" providerId="ADAL" clId="{26A0D479-3CA0-4505-8DF4-3B532D56875E}" dt="2025-10-14T22:27:23.271" v="56" actId="14100"/>
          <ac:picMkLst>
            <pc:docMk/>
            <pc:sldMk cId="305224078" sldId="382"/>
            <ac:picMk id="70" creationId="{84448F26-CEE3-6B92-9F3E-4CBE762D7457}"/>
          </ac:picMkLst>
        </pc:picChg>
      </pc:sldChg>
      <pc:sldChg chg="modSp">
        <pc:chgData name="Severino, Freddy F" userId="ed487047-75b5-4393-8643-f4f8c80e301b" providerId="ADAL" clId="{26A0D479-3CA0-4505-8DF4-3B532D56875E}" dt="2025-10-14T22:40:48.952" v="83" actId="1076"/>
        <pc:sldMkLst>
          <pc:docMk/>
          <pc:sldMk cId="3428361230" sldId="6211"/>
        </pc:sldMkLst>
        <pc:picChg chg="mod">
          <ac:chgData name="Severino, Freddy F" userId="ed487047-75b5-4393-8643-f4f8c80e301b" providerId="ADAL" clId="{26A0D479-3CA0-4505-8DF4-3B532D56875E}" dt="2025-10-14T22:40:46.619" v="81" actId="1076"/>
          <ac:picMkLst>
            <pc:docMk/>
            <pc:sldMk cId="3428361230" sldId="6211"/>
            <ac:picMk id="8" creationId="{4E7B2B7D-772D-478B-9365-741F0804274B}"/>
          </ac:picMkLst>
        </pc:picChg>
        <pc:picChg chg="mod">
          <ac:chgData name="Severino, Freddy F" userId="ed487047-75b5-4393-8643-f4f8c80e301b" providerId="ADAL" clId="{26A0D479-3CA0-4505-8DF4-3B532D56875E}" dt="2025-10-14T22:40:48.952" v="83" actId="1076"/>
          <ac:picMkLst>
            <pc:docMk/>
            <pc:sldMk cId="3428361230" sldId="6211"/>
            <ac:picMk id="16" creationId="{76481D9E-D287-49AA-8C91-32164AC2C0DF}"/>
          </ac:picMkLst>
        </pc:picChg>
      </pc:sldChg>
      <pc:sldChg chg="addSp delSp modSp">
        <pc:chgData name="Severino, Freddy F" userId="ed487047-75b5-4393-8643-f4f8c80e301b" providerId="ADAL" clId="{26A0D479-3CA0-4505-8DF4-3B532D56875E}" dt="2025-10-15T02:42:57.314" v="207"/>
        <pc:sldMkLst>
          <pc:docMk/>
          <pc:sldMk cId="1222727017" sldId="6225"/>
        </pc:sldMkLst>
        <pc:spChg chg="add del mod">
          <ac:chgData name="Severino, Freddy F" userId="ed487047-75b5-4393-8643-f4f8c80e301b" providerId="ADAL" clId="{26A0D479-3CA0-4505-8DF4-3B532D56875E}" dt="2025-10-15T02:42:57.314" v="207"/>
          <ac:spMkLst>
            <pc:docMk/>
            <pc:sldMk cId="1222727017" sldId="6225"/>
            <ac:spMk id="8" creationId="{7865B8B5-7786-436E-BEDD-CAC6D92D46A3}"/>
          </ac:spMkLst>
        </pc:spChg>
      </pc:sldChg>
      <pc:sldChg chg="addSp modSp">
        <pc:chgData name="Severino, Freddy F" userId="ed487047-75b5-4393-8643-f4f8c80e301b" providerId="ADAL" clId="{26A0D479-3CA0-4505-8DF4-3B532D56875E}" dt="2025-10-15T02:45:28.755" v="236" actId="1076"/>
        <pc:sldMkLst>
          <pc:docMk/>
          <pc:sldMk cId="780750234" sldId="6227"/>
        </pc:sldMkLst>
        <pc:spChg chg="mod">
          <ac:chgData name="Severino, Freddy F" userId="ed487047-75b5-4393-8643-f4f8c80e301b" providerId="ADAL" clId="{26A0D479-3CA0-4505-8DF4-3B532D56875E}" dt="2025-10-15T02:40:40.238" v="193" actId="12"/>
          <ac:spMkLst>
            <pc:docMk/>
            <pc:sldMk cId="780750234" sldId="6227"/>
            <ac:spMk id="3" creationId="{E128A03B-CCFE-4CE5-AFAF-4BD05D13B50B}"/>
          </ac:spMkLst>
        </pc:spChg>
        <pc:spChg chg="add mod">
          <ac:chgData name="Severino, Freddy F" userId="ed487047-75b5-4393-8643-f4f8c80e301b" providerId="ADAL" clId="{26A0D479-3CA0-4505-8DF4-3B532D56875E}" dt="2025-10-15T02:45:28.755" v="236" actId="1076"/>
          <ac:spMkLst>
            <pc:docMk/>
            <pc:sldMk cId="780750234" sldId="6227"/>
            <ac:spMk id="9" creationId="{7D32845F-507A-4555-A9F9-385EAA39A794}"/>
          </ac:spMkLst>
        </pc:spChg>
        <pc:picChg chg="mod">
          <ac:chgData name="Severino, Freddy F" userId="ed487047-75b5-4393-8643-f4f8c80e301b" providerId="ADAL" clId="{26A0D479-3CA0-4505-8DF4-3B532D56875E}" dt="2025-10-15T02:44:41.720" v="213" actId="1076"/>
          <ac:picMkLst>
            <pc:docMk/>
            <pc:sldMk cId="780750234" sldId="6227"/>
            <ac:picMk id="7" creationId="{0CEB0658-E7DE-4AEB-8D53-F663D16177B7}"/>
          </ac:picMkLst>
        </pc:picChg>
        <pc:cxnChg chg="mod">
          <ac:chgData name="Severino, Freddy F" userId="ed487047-75b5-4393-8643-f4f8c80e301b" providerId="ADAL" clId="{26A0D479-3CA0-4505-8DF4-3B532D56875E}" dt="2025-10-15T02:45:08.868" v="234" actId="14100"/>
          <ac:cxnSpMkLst>
            <pc:docMk/>
            <pc:sldMk cId="780750234" sldId="6227"/>
            <ac:cxnSpMk id="5" creationId="{182C68A2-69DC-4F83-879A-FA596FE899AC}"/>
          </ac:cxnSpMkLst>
        </pc:cxnChg>
      </pc:sldChg>
      <pc:sldChg chg="addSp delSp modSp">
        <pc:chgData name="Severino, Freddy F" userId="ed487047-75b5-4393-8643-f4f8c80e301b" providerId="ADAL" clId="{26A0D479-3CA0-4505-8DF4-3B532D56875E}" dt="2025-10-15T02:46:08.011" v="251" actId="1076"/>
        <pc:sldMkLst>
          <pc:docMk/>
          <pc:sldMk cId="2897176379" sldId="6235"/>
        </pc:sldMkLst>
        <pc:spChg chg="add del mod">
          <ac:chgData name="Severino, Freddy F" userId="ed487047-75b5-4393-8643-f4f8c80e301b" providerId="ADAL" clId="{26A0D479-3CA0-4505-8DF4-3B532D56875E}" dt="2025-10-15T02:41:45.424" v="194"/>
          <ac:spMkLst>
            <pc:docMk/>
            <pc:sldMk cId="2897176379" sldId="6235"/>
            <ac:spMk id="10" creationId="{1EEC28A5-AF36-4CD2-981D-CD59117160ED}"/>
          </ac:spMkLst>
        </pc:spChg>
        <pc:spChg chg="add mod">
          <ac:chgData name="Severino, Freddy F" userId="ed487047-75b5-4393-8643-f4f8c80e301b" providerId="ADAL" clId="{26A0D479-3CA0-4505-8DF4-3B532D56875E}" dt="2025-10-15T02:46:08.011" v="251" actId="1076"/>
          <ac:spMkLst>
            <pc:docMk/>
            <pc:sldMk cId="2897176379" sldId="6235"/>
            <ac:spMk id="12" creationId="{941348CF-5E42-4292-8B33-96DAE9664B1C}"/>
          </ac:spMkLst>
        </pc:spChg>
      </pc:sldChg>
      <pc:sldMasterChg chg="addSp delSp modSp">
        <pc:chgData name="Severino, Freddy F" userId="ed487047-75b5-4393-8643-f4f8c80e301b" providerId="ADAL" clId="{26A0D479-3CA0-4505-8DF4-3B532D56875E}" dt="2025-10-14T23:14:31.171" v="109" actId="1076"/>
        <pc:sldMasterMkLst>
          <pc:docMk/>
          <pc:sldMasterMk cId="544521178" sldId="2147483660"/>
        </pc:sldMasterMkLst>
        <pc:spChg chg="del">
          <ac:chgData name="Severino, Freddy F" userId="ed487047-75b5-4393-8643-f4f8c80e301b" providerId="ADAL" clId="{26A0D479-3CA0-4505-8DF4-3B532D56875E}" dt="2025-10-14T22:21:50.326" v="1" actId="478"/>
          <ac:spMkLst>
            <pc:docMk/>
            <pc:sldMasterMk cId="544521178" sldId="2147483660"/>
            <ac:spMk id="4" creationId="{688E02E5-B6DE-6A8F-1CAC-5B5330D6CCDE}"/>
          </ac:spMkLst>
        </pc:spChg>
        <pc:picChg chg="mod">
          <ac:chgData name="Severino, Freddy F" userId="ed487047-75b5-4393-8643-f4f8c80e301b" providerId="ADAL" clId="{26A0D479-3CA0-4505-8DF4-3B532D56875E}" dt="2025-10-14T23:14:31.171" v="109" actId="1076"/>
          <ac:picMkLst>
            <pc:docMk/>
            <pc:sldMasterMk cId="544521178" sldId="2147483660"/>
            <ac:picMk id="8" creationId="{18686999-E421-4596-B9E8-AC1B5A088BAF}"/>
          </ac:picMkLst>
        </pc:picChg>
        <pc:picChg chg="add del mod ord">
          <ac:chgData name="Severino, Freddy F" userId="ed487047-75b5-4393-8643-f4f8c80e301b" providerId="ADAL" clId="{26A0D479-3CA0-4505-8DF4-3B532D56875E}" dt="2025-10-14T22:26:59.616" v="53" actId="478"/>
          <ac:picMkLst>
            <pc:docMk/>
            <pc:sldMasterMk cId="544521178" sldId="2147483660"/>
            <ac:picMk id="9" creationId="{140ADA7F-11C4-4E67-AAED-7E095926E06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B1C769-8809-49B9-ABC7-A8F00963CF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9F43048-9F0C-4D7F-88CE-8FCE9530CD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943A9D-5A63-4A07-B765-D50B3D80F481}" type="datetimeFigureOut">
              <a:rPr lang="en-US" smtClean="0"/>
              <a:t>10/14/2025</a:t>
            </a:fld>
            <a:endParaRPr lang="en-US"/>
          </a:p>
        </p:txBody>
      </p:sp>
      <p:sp>
        <p:nvSpPr>
          <p:cNvPr id="4" name="Footer Placeholder 3">
            <a:extLst>
              <a:ext uri="{FF2B5EF4-FFF2-40B4-BE49-F238E27FC236}">
                <a16:creationId xmlns:a16="http://schemas.microsoft.com/office/drawing/2014/main" id="{8E310866-308B-4613-B4DD-BCAA895F16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D057B5A-3808-4779-BFB3-E2E5E726E5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55DC32-A0CE-4897-840E-F906CF800E5B}" type="slidenum">
              <a:rPr lang="en-US" smtClean="0"/>
              <a:t>‹#›</a:t>
            </a:fld>
            <a:endParaRPr lang="en-US" dirty="0"/>
          </a:p>
        </p:txBody>
      </p:sp>
    </p:spTree>
    <p:extLst>
      <p:ext uri="{BB962C8B-B14F-4D97-AF65-F5344CB8AC3E}">
        <p14:creationId xmlns:p14="http://schemas.microsoft.com/office/powerpoint/2010/main" val="2295827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6F475-F7F5-6C41-B37C-656C49194CAF}" type="datetimeFigureOut">
              <a:rPr lang="en-US" smtClean="0"/>
              <a:t>10/14/2025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839EF-EF2D-A244-8B03-02564FD38722}" type="slidenum">
              <a:rPr lang="en-US" smtClean="0"/>
              <a:t>‹#›</a:t>
            </a:fld>
            <a:endParaRPr lang="en-US" dirty="0"/>
          </a:p>
        </p:txBody>
      </p:sp>
    </p:spTree>
    <p:extLst>
      <p:ext uri="{BB962C8B-B14F-4D97-AF65-F5344CB8AC3E}">
        <p14:creationId xmlns:p14="http://schemas.microsoft.com/office/powerpoint/2010/main" val="2679280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in </a:t>
            </a:r>
            <a:r>
              <a:rPr lang="en-US" dirty="0" err="1"/>
              <a:t>freq</a:t>
            </a:r>
            <a:r>
              <a:rPr lang="en-US" dirty="0"/>
              <a:t> -&gt; large in size, geometric constraint/mechanical design/fabrication/surface treatment/installation.</a:t>
            </a:r>
          </a:p>
          <a:p>
            <a:r>
              <a:rPr lang="en-US" dirty="0"/>
              <a:t>Tight impedance budget, high HOM power -&gt; difficulties in damper designs.</a:t>
            </a:r>
          </a:p>
          <a:p>
            <a:endParaRPr lang="en-US" dirty="0"/>
          </a:p>
          <a:p>
            <a:r>
              <a:rPr lang="en-US" sz="1200" b="0" i="0" u="none" strike="noStrike" baseline="0" dirty="0">
                <a:solidFill>
                  <a:srgbClr val="000000"/>
                </a:solidFill>
                <a:latin typeface="Times New Roman" panose="02020603050405020304" pitchFamily="18" charset="0"/>
              </a:rPr>
              <a:t>for EIC, the longitudinal impedance budget is two orders of magnitude lower comparing with HL-LHC for 197MHz and three or-</a:t>
            </a:r>
            <a:r>
              <a:rPr lang="en-US" sz="1200" b="0" i="0" u="none" strike="noStrike" baseline="0" dirty="0" err="1">
                <a:solidFill>
                  <a:srgbClr val="000000"/>
                </a:solidFill>
                <a:latin typeface="Times New Roman" panose="02020603050405020304" pitchFamily="18" charset="0"/>
              </a:rPr>
              <a:t>ders</a:t>
            </a:r>
            <a:r>
              <a:rPr lang="en-US" sz="1200" b="0" i="0" u="none" strike="noStrike" baseline="0" dirty="0">
                <a:solidFill>
                  <a:srgbClr val="000000"/>
                </a:solidFill>
                <a:latin typeface="Times New Roman" panose="02020603050405020304" pitchFamily="18" charset="0"/>
              </a:rPr>
              <a:t> of magnitude lower for 394MHz, while the transverse impedance budget is one order of magnitude lower for both 197MHz and 394MHz. </a:t>
            </a:r>
          </a:p>
          <a:p>
            <a:endParaRPr lang="en-US" sz="1200" b="0" i="0" u="none" strike="noStrike" baseline="0" dirty="0">
              <a:solidFill>
                <a:srgbClr val="000000"/>
              </a:solidFill>
              <a:latin typeface="Times New Roman" panose="02020603050405020304" pitchFamily="18" charset="0"/>
            </a:endParaRPr>
          </a:p>
          <a:p>
            <a:pPr algn="l"/>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 Due to the high current and short bunch length, especially for electron bunch, the HOM power of both 197MHz and 394MHz systems are high while comparing with HL-LHC. </a:t>
            </a:r>
            <a:endParaRPr lang="en-US" dirty="0"/>
          </a:p>
          <a:p>
            <a:endParaRPr lang="en-US" dirty="0"/>
          </a:p>
        </p:txBody>
      </p:sp>
      <p:sp>
        <p:nvSpPr>
          <p:cNvPr id="4" name="Slide Number Placeholder 3"/>
          <p:cNvSpPr>
            <a:spLocks noGrp="1"/>
          </p:cNvSpPr>
          <p:nvPr>
            <p:ph type="sldNum" sz="quarter" idx="5"/>
          </p:nvPr>
        </p:nvSpPr>
        <p:spPr/>
        <p:txBody>
          <a:bodyPr/>
          <a:lstStyle/>
          <a:p>
            <a:fld id="{2F1E6A52-FDAC-4199-ADF8-2953FE48145B}" type="slidenum">
              <a:rPr lang="en-US" smtClean="0"/>
              <a:t>5</a:t>
            </a:fld>
            <a:endParaRPr lang="en-US"/>
          </a:p>
        </p:txBody>
      </p:sp>
    </p:spTree>
    <p:extLst>
      <p:ext uri="{BB962C8B-B14F-4D97-AF65-F5344CB8AC3E}">
        <p14:creationId xmlns:p14="http://schemas.microsoft.com/office/powerpoint/2010/main" val="648220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25</a:t>
            </a:fld>
            <a:endParaRPr lang="en-US" dirty="0"/>
          </a:p>
        </p:txBody>
      </p:sp>
    </p:spTree>
    <p:extLst>
      <p:ext uri="{BB962C8B-B14F-4D97-AF65-F5344CB8AC3E}">
        <p14:creationId xmlns:p14="http://schemas.microsoft.com/office/powerpoint/2010/main" val="173679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26</a:t>
            </a:fld>
            <a:endParaRPr lang="en-US" dirty="0"/>
          </a:p>
        </p:txBody>
      </p:sp>
    </p:spTree>
    <p:extLst>
      <p:ext uri="{BB962C8B-B14F-4D97-AF65-F5344CB8AC3E}">
        <p14:creationId xmlns:p14="http://schemas.microsoft.com/office/powerpoint/2010/main" val="3976206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Crab Cavities Building (keep delay short).</a:t>
            </a:r>
          </a:p>
          <a:p>
            <a:pPr marL="228600" indent="-228600">
              <a:buAutoNum type="arabicParenR"/>
            </a:pPr>
            <a:r>
              <a:rPr lang="en-US" dirty="0"/>
              <a:t>Crabbing closure term from Head/Tail measurement high precision BPMs and ADCs (Manfred, Dave, Themis)</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27</a:t>
            </a:fld>
            <a:endParaRPr lang="en-US" dirty="0"/>
          </a:p>
        </p:txBody>
      </p:sp>
    </p:spTree>
    <p:extLst>
      <p:ext uri="{BB962C8B-B14F-4D97-AF65-F5344CB8AC3E}">
        <p14:creationId xmlns:p14="http://schemas.microsoft.com/office/powerpoint/2010/main" val="1795593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C0DAC3-EA35-4499-BD5E-9ACA19D48BE0}" type="slidenum">
              <a:rPr lang="en-US" smtClean="0"/>
              <a:t>29</a:t>
            </a:fld>
            <a:endParaRPr lang="en-US"/>
          </a:p>
        </p:txBody>
      </p:sp>
    </p:spTree>
    <p:extLst>
      <p:ext uri="{BB962C8B-B14F-4D97-AF65-F5344CB8AC3E}">
        <p14:creationId xmlns:p14="http://schemas.microsoft.com/office/powerpoint/2010/main" val="3835767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34</a:t>
            </a:fld>
            <a:endParaRPr lang="en-US" dirty="0"/>
          </a:p>
        </p:txBody>
      </p:sp>
    </p:spTree>
    <p:extLst>
      <p:ext uri="{BB962C8B-B14F-4D97-AF65-F5344CB8AC3E}">
        <p14:creationId xmlns:p14="http://schemas.microsoft.com/office/powerpoint/2010/main" val="3534514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 crab cavity is just a deflecting cavity operated in zero-voltage crossing phase; any phase error makes the crab cavity impart a combined crabbing plus deflecting kick.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Fast phase modulations (100 </a:t>
            </a:r>
            <a:r>
              <a:rPr lang="en-US" sz="1200" kern="1200" dirty="0" err="1">
                <a:solidFill>
                  <a:schemeClr val="tx1"/>
                </a:solidFill>
                <a:effectLst/>
                <a:latin typeface="+mn-lt"/>
                <a:ea typeface="+mn-ea"/>
                <a:cs typeface="+mn-cs"/>
              </a:rPr>
              <a:t>ps</a:t>
            </a:r>
            <a:r>
              <a:rPr lang="en-US" sz="1200" kern="1200" dirty="0">
                <a:solidFill>
                  <a:schemeClr val="tx1"/>
                </a:solidFill>
                <a:effectLst/>
                <a:latin typeface="+mn-lt"/>
                <a:ea typeface="+mn-ea"/>
                <a:cs typeface="+mn-cs"/>
              </a:rPr>
              <a:t> peak to peak) will introduce sinusoidal bunch distortions.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0.007 deg = 1e-4 rad for KEKB crab cavity system (see Morita’s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8ABC69-F973-B74A-B1F6-599BE94947D7}" type="slidenum">
              <a:rPr lang="en-US" smtClean="0"/>
              <a:t>8</a:t>
            </a:fld>
            <a:endParaRPr lang="en-US"/>
          </a:p>
        </p:txBody>
      </p:sp>
    </p:spTree>
    <p:extLst>
      <p:ext uri="{BB962C8B-B14F-4D97-AF65-F5344CB8AC3E}">
        <p14:creationId xmlns:p14="http://schemas.microsoft.com/office/powerpoint/2010/main" val="333613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10</a:t>
            </a:fld>
            <a:endParaRPr lang="en-US" dirty="0"/>
          </a:p>
        </p:txBody>
      </p:sp>
    </p:spTree>
    <p:extLst>
      <p:ext uri="{BB962C8B-B14F-4D97-AF65-F5344CB8AC3E}">
        <p14:creationId xmlns:p14="http://schemas.microsoft.com/office/powerpoint/2010/main" val="2014908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Crab Cavities Building (keep delay short).</a:t>
            </a:r>
          </a:p>
          <a:p>
            <a:pPr marL="228600" indent="-228600">
              <a:buAutoNum type="arabicParenR"/>
            </a:pPr>
            <a:r>
              <a:rPr lang="en-US" dirty="0"/>
              <a:t>Crabbing closure term from Head/Tail measurement high precision BPMs and ADCs (Manfred, Dave, Themis)</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16</a:t>
            </a:fld>
            <a:endParaRPr lang="en-US" dirty="0"/>
          </a:p>
        </p:txBody>
      </p:sp>
    </p:spTree>
    <p:extLst>
      <p:ext uri="{BB962C8B-B14F-4D97-AF65-F5344CB8AC3E}">
        <p14:creationId xmlns:p14="http://schemas.microsoft.com/office/powerpoint/2010/main" val="17435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17</a:t>
            </a:fld>
            <a:endParaRPr lang="en-US" dirty="0"/>
          </a:p>
        </p:txBody>
      </p:sp>
    </p:spTree>
    <p:extLst>
      <p:ext uri="{BB962C8B-B14F-4D97-AF65-F5344CB8AC3E}">
        <p14:creationId xmlns:p14="http://schemas.microsoft.com/office/powerpoint/2010/main" val="4047945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Far from target using RHIC LLRF or Common platform DAC &amp; New On-Board PLL.</a:t>
            </a:r>
          </a:p>
        </p:txBody>
      </p:sp>
      <p:sp>
        <p:nvSpPr>
          <p:cNvPr id="4" name="Slide Number Placeholder 3"/>
          <p:cNvSpPr>
            <a:spLocks noGrp="1"/>
          </p:cNvSpPr>
          <p:nvPr>
            <p:ph type="sldNum" sz="quarter" idx="5"/>
          </p:nvPr>
        </p:nvSpPr>
        <p:spPr/>
        <p:txBody>
          <a:bodyPr/>
          <a:lstStyle/>
          <a:p>
            <a:fld id="{515839EF-EF2D-A244-8B03-02564FD38722}" type="slidenum">
              <a:rPr lang="en-US" smtClean="0"/>
              <a:t>20</a:t>
            </a:fld>
            <a:endParaRPr lang="en-US" dirty="0"/>
          </a:p>
        </p:txBody>
      </p:sp>
    </p:spTree>
    <p:extLst>
      <p:ext uri="{BB962C8B-B14F-4D97-AF65-F5344CB8AC3E}">
        <p14:creationId xmlns:p14="http://schemas.microsoft.com/office/powerpoint/2010/main" val="189249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One high end VCO for clock recovery, Up to 2 for each crab cavity building.</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21</a:t>
            </a:fld>
            <a:endParaRPr lang="en-US" dirty="0"/>
          </a:p>
        </p:txBody>
      </p:sp>
    </p:spTree>
    <p:extLst>
      <p:ext uri="{BB962C8B-B14F-4D97-AF65-F5344CB8AC3E}">
        <p14:creationId xmlns:p14="http://schemas.microsoft.com/office/powerpoint/2010/main" val="313149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One high end VCO for clock recovery, Up to 2 for each crab cavity building.</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22</a:t>
            </a:fld>
            <a:endParaRPr lang="en-US" dirty="0"/>
          </a:p>
        </p:txBody>
      </p:sp>
    </p:spTree>
    <p:extLst>
      <p:ext uri="{BB962C8B-B14F-4D97-AF65-F5344CB8AC3E}">
        <p14:creationId xmlns:p14="http://schemas.microsoft.com/office/powerpoint/2010/main" val="367950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Amplifier chain forward gain is similar to that of the RHIC 197 MHz (93 dB vs 100 dB) (Ratio FPC Power to Pickup Power)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The feedback enforces RF noise on the loop reference (within loop Bandwidth).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Noise on the reference is only filtered by Closed loop response.</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Noise on amplifier inside the loop is filtered by cavity open loop response.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Very Low noise Figure driver amplifiers are available used for clock </a:t>
            </a:r>
            <a:r>
              <a:rPr lang="en-US" sz="1200"/>
              <a:t>distribution applications</a:t>
            </a:r>
            <a:endParaRPr lang="en-US" sz="1200"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24</a:t>
            </a:fld>
            <a:endParaRPr lang="en-US" dirty="0"/>
          </a:p>
        </p:txBody>
      </p:sp>
    </p:spTree>
    <p:extLst>
      <p:ext uri="{BB962C8B-B14F-4D97-AF65-F5344CB8AC3E}">
        <p14:creationId xmlns:p14="http://schemas.microsoft.com/office/powerpoint/2010/main" val="1662474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422-CF21-5F4B-9F3C-D943F67A9BE0}"/>
              </a:ext>
            </a:extLst>
          </p:cNvPr>
          <p:cNvSpPr>
            <a:spLocks noGrp="1"/>
          </p:cNvSpPr>
          <p:nvPr>
            <p:ph type="ctrTitle" hasCustomPrompt="1"/>
          </p:nvPr>
        </p:nvSpPr>
        <p:spPr>
          <a:xfrm>
            <a:off x="813175" y="1481540"/>
            <a:ext cx="10334625" cy="1947460"/>
          </a:xfrm>
        </p:spPr>
        <p:txBody>
          <a:bodyPr anchor="t" anchorCtr="0"/>
          <a:lstStyle>
            <a:lvl1pPr algn="l">
              <a:defRPr sz="6000" b="1" i="0">
                <a:solidFill>
                  <a:schemeClr val="bg1"/>
                </a:solidFill>
                <a:latin typeface="+mn-lt"/>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4A5F0DF-C789-3B48-88B2-EEF178B1680D}"/>
              </a:ext>
            </a:extLst>
          </p:cNvPr>
          <p:cNvSpPr>
            <a:spLocks noGrp="1"/>
          </p:cNvSpPr>
          <p:nvPr>
            <p:ph type="subTitle" idx="1"/>
          </p:nvPr>
        </p:nvSpPr>
        <p:spPr>
          <a:xfrm>
            <a:off x="813175" y="4712963"/>
            <a:ext cx="10334625" cy="746185"/>
          </a:xfrm>
        </p:spPr>
        <p:txBody>
          <a:bodyP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4B87851E-C1E1-6E46-8D1B-95D6C1888590}"/>
              </a:ext>
            </a:extLst>
          </p:cNvPr>
          <p:cNvSpPr>
            <a:spLocks noGrp="1"/>
          </p:cNvSpPr>
          <p:nvPr>
            <p:ph type="body" sz="quarter" idx="10"/>
          </p:nvPr>
        </p:nvSpPr>
        <p:spPr>
          <a:xfrm>
            <a:off x="813175" y="3441178"/>
            <a:ext cx="10334625" cy="1259607"/>
          </a:xfrm>
        </p:spPr>
        <p:txBody>
          <a:bodyPr>
            <a:noAutofit/>
          </a:bodyPr>
          <a:lstStyle>
            <a:lvl1pPr marL="0" indent="0">
              <a:buFontTx/>
              <a:buNone/>
              <a:defRPr sz="2400">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pic>
        <p:nvPicPr>
          <p:cNvPr id="6" name="Picture 5">
            <a:extLst>
              <a:ext uri="{FF2B5EF4-FFF2-40B4-BE49-F238E27FC236}">
                <a16:creationId xmlns:a16="http://schemas.microsoft.com/office/drawing/2014/main" id="{6D99D03B-F4BD-85C1-5955-B2BB7ACF4A45}"/>
              </a:ext>
            </a:extLst>
          </p:cNvPr>
          <p:cNvPicPr>
            <a:picLocks noChangeAspect="1"/>
          </p:cNvPicPr>
          <p:nvPr userDrawn="1"/>
        </p:nvPicPr>
        <p:blipFill>
          <a:blip r:embed="rId3"/>
          <a:stretch>
            <a:fillRect/>
          </a:stretch>
        </p:blipFill>
        <p:spPr>
          <a:xfrm>
            <a:off x="10026314" y="472833"/>
            <a:ext cx="1632203" cy="457200"/>
          </a:xfrm>
          <a:prstGeom prst="rect">
            <a:avLst/>
          </a:prstGeom>
        </p:spPr>
      </p:pic>
      <p:pic>
        <p:nvPicPr>
          <p:cNvPr id="8" name="Picture 7">
            <a:extLst>
              <a:ext uri="{FF2B5EF4-FFF2-40B4-BE49-F238E27FC236}">
                <a16:creationId xmlns:a16="http://schemas.microsoft.com/office/drawing/2014/main" id="{276D9F0E-4B80-0FD1-A24A-1C1B60A4BB47}"/>
              </a:ext>
            </a:extLst>
          </p:cNvPr>
          <p:cNvPicPr>
            <a:picLocks noChangeAspect="1"/>
          </p:cNvPicPr>
          <p:nvPr userDrawn="1"/>
        </p:nvPicPr>
        <p:blipFill>
          <a:blip r:embed="rId4"/>
          <a:srcRect/>
          <a:stretch/>
        </p:blipFill>
        <p:spPr>
          <a:xfrm>
            <a:off x="7566183" y="472833"/>
            <a:ext cx="1787236" cy="457200"/>
          </a:xfrm>
          <a:prstGeom prst="rect">
            <a:avLst/>
          </a:prstGeom>
        </p:spPr>
      </p:pic>
      <p:pic>
        <p:nvPicPr>
          <p:cNvPr id="10" name="Picture 9">
            <a:extLst>
              <a:ext uri="{FF2B5EF4-FFF2-40B4-BE49-F238E27FC236}">
                <a16:creationId xmlns:a16="http://schemas.microsoft.com/office/drawing/2014/main" id="{70496317-0189-6060-26F4-32FD05088972}"/>
              </a:ext>
            </a:extLst>
          </p:cNvPr>
          <p:cNvPicPr>
            <a:picLocks noChangeAspect="1"/>
          </p:cNvPicPr>
          <p:nvPr userDrawn="1"/>
        </p:nvPicPr>
        <p:blipFill>
          <a:blip r:embed="rId5"/>
          <a:stretch>
            <a:fillRect/>
          </a:stretch>
        </p:blipFill>
        <p:spPr>
          <a:xfrm>
            <a:off x="5067685" y="472833"/>
            <a:ext cx="1825604" cy="457200"/>
          </a:xfrm>
          <a:prstGeom prst="rect">
            <a:avLst/>
          </a:prstGeom>
        </p:spPr>
      </p:pic>
    </p:spTree>
    <p:extLst>
      <p:ext uri="{BB962C8B-B14F-4D97-AF65-F5344CB8AC3E}">
        <p14:creationId xmlns:p14="http://schemas.microsoft.com/office/powerpoint/2010/main" val="642655364"/>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3888" userDrawn="1">
          <p15:clr>
            <a:srgbClr val="FBAE40"/>
          </p15:clr>
        </p15:guide>
        <p15:guide id="10" pos="360" userDrawn="1">
          <p15:clr>
            <a:srgbClr val="FBAE40"/>
          </p15:clr>
        </p15:guide>
        <p15:guide id="11" pos="7320" userDrawn="1">
          <p15:clr>
            <a:srgbClr val="FBAE40"/>
          </p15:clr>
        </p15:guide>
        <p15:guide id="12" orient="horz" pos="39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4785F67-179E-4145-8BCB-4A0C61A894B6}"/>
              </a:ext>
            </a:extLst>
          </p:cNvPr>
          <p:cNvSpPr>
            <a:spLocks noGrp="1"/>
          </p:cNvSpPr>
          <p:nvPr>
            <p:ph type="sldNum" sz="quarter" idx="4"/>
          </p:nvPr>
        </p:nvSpPr>
        <p:spPr>
          <a:xfrm>
            <a:off x="11530018" y="6316595"/>
            <a:ext cx="432486" cy="365125"/>
          </a:xfrm>
          <a:prstGeom prst="rect">
            <a:avLst/>
          </a:prstGeom>
        </p:spPr>
        <p:txBody>
          <a:bodyPr lIns="0" tIns="0" rIns="0" bIns="0" anchor="ctr"/>
          <a:lstStyle>
            <a:lvl1pPr algn="ctr">
              <a:defRPr sz="1000"/>
            </a:lvl1pPr>
          </a:lstStyle>
          <a:p>
            <a:pPr algn="ctr"/>
            <a:fld id="{933A556B-7C63-244D-9B7C-B0EA8042B330}" type="slidenum">
              <a:rPr lang="en-US" smtClean="0"/>
              <a:pPr algn="ctr"/>
              <a:t>‹#›</a:t>
            </a:fld>
            <a:endParaRPr lang="en-US" dirty="0"/>
          </a:p>
        </p:txBody>
      </p:sp>
      <p:sp>
        <p:nvSpPr>
          <p:cNvPr id="8" name="Title Placeholder 1">
            <a:extLst>
              <a:ext uri="{FF2B5EF4-FFF2-40B4-BE49-F238E27FC236}">
                <a16:creationId xmlns:a16="http://schemas.microsoft.com/office/drawing/2014/main" id="{7E7747BA-6145-3552-2339-5F4BF5DF2FDE}"/>
              </a:ext>
            </a:extLst>
          </p:cNvPr>
          <p:cNvSpPr>
            <a:spLocks noGrp="1"/>
          </p:cNvSpPr>
          <p:nvPr>
            <p:ph type="title"/>
          </p:nvPr>
        </p:nvSpPr>
        <p:spPr>
          <a:xfrm>
            <a:off x="462579" y="0"/>
            <a:ext cx="11499925" cy="825178"/>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3">
            <a:extLst>
              <a:ext uri="{FF2B5EF4-FFF2-40B4-BE49-F238E27FC236}">
                <a16:creationId xmlns:a16="http://schemas.microsoft.com/office/drawing/2014/main" id="{54C6E50E-3840-229D-97E9-6585956B40D4}"/>
              </a:ext>
            </a:extLst>
          </p:cNvPr>
          <p:cNvSpPr>
            <a:spLocks noGrp="1"/>
          </p:cNvSpPr>
          <p:nvPr>
            <p:ph type="body" sz="quarter" idx="10"/>
          </p:nvPr>
        </p:nvSpPr>
        <p:spPr>
          <a:xfrm>
            <a:off x="461963" y="981075"/>
            <a:ext cx="11499850" cy="506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56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965E-00C4-6F4C-8817-84A69C14D2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926A3-B154-C14C-BFED-E141D3C8B7D4}"/>
              </a:ext>
            </a:extLst>
          </p:cNvPr>
          <p:cNvSpPr>
            <a:spLocks noGrp="1"/>
          </p:cNvSpPr>
          <p:nvPr>
            <p:ph sz="half" idx="1"/>
          </p:nvPr>
        </p:nvSpPr>
        <p:spPr>
          <a:xfrm>
            <a:off x="462579" y="975360"/>
            <a:ext cx="5524500" cy="48911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0C922-34CF-D846-A402-06F51B18941E}"/>
              </a:ext>
            </a:extLst>
          </p:cNvPr>
          <p:cNvSpPr>
            <a:spLocks noGrp="1"/>
          </p:cNvSpPr>
          <p:nvPr>
            <p:ph sz="half" idx="2"/>
          </p:nvPr>
        </p:nvSpPr>
        <p:spPr>
          <a:xfrm>
            <a:off x="6204923" y="975360"/>
            <a:ext cx="5755084" cy="48911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71868AE-308B-D548-82A1-318656FC5556}"/>
              </a:ext>
            </a:extLst>
          </p:cNvPr>
          <p:cNvSpPr>
            <a:spLocks noGrp="1"/>
          </p:cNvSpPr>
          <p:nvPr>
            <p:ph type="sldNum" sz="quarter" idx="4"/>
          </p:nvPr>
        </p:nvSpPr>
        <p:spPr>
          <a:xfrm>
            <a:off x="11527522" y="6316595"/>
            <a:ext cx="432486" cy="365125"/>
          </a:xfrm>
          <a:prstGeom prst="rect">
            <a:avLst/>
          </a:prstGeom>
        </p:spPr>
        <p:txBody>
          <a:bodyPr lIns="0" tIns="0" rIns="0" bIns="0" anchor="ctr"/>
          <a:lstStyle>
            <a:lvl1pPr algn="ctr">
              <a:defRPr sz="1000"/>
            </a:lvl1pPr>
          </a:lstStyle>
          <a:p>
            <a:pPr algn="ctr"/>
            <a:fld id="{933A556B-7C63-244D-9B7C-B0EA8042B330}" type="slidenum">
              <a:rPr lang="en-US" smtClean="0"/>
              <a:pPr algn="ctr"/>
              <a:t>‹#›</a:t>
            </a:fld>
            <a:endParaRPr lang="en-US" dirty="0"/>
          </a:p>
        </p:txBody>
      </p:sp>
    </p:spTree>
    <p:extLst>
      <p:ext uri="{BB962C8B-B14F-4D97-AF65-F5344CB8AC3E}">
        <p14:creationId xmlns:p14="http://schemas.microsoft.com/office/powerpoint/2010/main" val="3630614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CD9BCDB3-24E9-1B4D-0A74-4298674A99F5}"/>
              </a:ext>
            </a:extLst>
          </p:cNvPr>
          <p:cNvSpPr>
            <a:spLocks noGrp="1"/>
          </p:cNvSpPr>
          <p:nvPr>
            <p:ph type="sldNum" sz="quarter" idx="4"/>
          </p:nvPr>
        </p:nvSpPr>
        <p:spPr>
          <a:xfrm>
            <a:off x="11527522" y="6316595"/>
            <a:ext cx="432486" cy="365125"/>
          </a:xfrm>
          <a:prstGeom prst="rect">
            <a:avLst/>
          </a:prstGeom>
        </p:spPr>
        <p:txBody>
          <a:bodyPr lIns="0" tIns="0" rIns="0" bIns="0" anchor="ctr"/>
          <a:lstStyle>
            <a:lvl1pPr algn="ctr">
              <a:defRPr sz="1000"/>
            </a:lvl1pPr>
          </a:lstStyle>
          <a:p>
            <a:pPr algn="ctr"/>
            <a:fld id="{933A556B-7C63-244D-9B7C-B0EA8042B330}" type="slidenum">
              <a:rPr lang="en-US" smtClean="0"/>
              <a:pPr algn="ctr"/>
              <a:t>‹#›</a:t>
            </a:fld>
            <a:endParaRPr lang="en-US" dirty="0"/>
          </a:p>
        </p:txBody>
      </p:sp>
      <p:pic>
        <p:nvPicPr>
          <p:cNvPr id="3" name="Picture 2">
            <a:extLst>
              <a:ext uri="{FF2B5EF4-FFF2-40B4-BE49-F238E27FC236}">
                <a16:creationId xmlns:a16="http://schemas.microsoft.com/office/drawing/2014/main" id="{0E9C8093-F8CB-4B3D-A995-E74624952647}"/>
              </a:ext>
            </a:extLst>
          </p:cNvPr>
          <p:cNvPicPr>
            <a:picLocks noChangeAspect="1"/>
          </p:cNvPicPr>
          <p:nvPr userDrawn="1"/>
        </p:nvPicPr>
        <p:blipFill>
          <a:blip r:embed="rId2"/>
          <a:stretch>
            <a:fillRect/>
          </a:stretch>
        </p:blipFill>
        <p:spPr>
          <a:xfrm>
            <a:off x="462580" y="6316594"/>
            <a:ext cx="2956124" cy="365125"/>
          </a:xfrm>
          <a:prstGeom prst="rect">
            <a:avLst/>
          </a:prstGeom>
        </p:spPr>
      </p:pic>
    </p:spTree>
    <p:extLst>
      <p:ext uri="{BB962C8B-B14F-4D97-AF65-F5344CB8AC3E}">
        <p14:creationId xmlns:p14="http://schemas.microsoft.com/office/powerpoint/2010/main" val="2391252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4C6E50E-3840-229D-97E9-6585956B40D4}"/>
              </a:ext>
            </a:extLst>
          </p:cNvPr>
          <p:cNvSpPr>
            <a:spLocks noGrp="1"/>
          </p:cNvSpPr>
          <p:nvPr>
            <p:ph type="body" sz="quarter" idx="10"/>
          </p:nvPr>
        </p:nvSpPr>
        <p:spPr>
          <a:xfrm>
            <a:off x="461963" y="909941"/>
            <a:ext cx="11499850" cy="5267832"/>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B29D66F5-90B1-4402-B49F-E69FE85E9A0A}"/>
              </a:ext>
            </a:extLst>
          </p:cNvPr>
          <p:cNvSpPr>
            <a:spLocks noGrp="1"/>
          </p:cNvSpPr>
          <p:nvPr>
            <p:ph type="sldNum" sz="quarter" idx="11"/>
          </p:nvPr>
        </p:nvSpPr>
        <p:spPr/>
        <p:txBody>
          <a:bodyPr/>
          <a:lstStyle/>
          <a:p>
            <a:fld id="{933A556B-7C63-244D-9B7C-B0EA8042B330}" type="slidenum">
              <a:rPr lang="en-US" smtClean="0"/>
              <a:pPr/>
              <a:t>‹#›</a:t>
            </a:fld>
            <a:endParaRPr lang="en-US" dirty="0"/>
          </a:p>
        </p:txBody>
      </p:sp>
      <p:sp>
        <p:nvSpPr>
          <p:cNvPr id="3" name="Title 2">
            <a:extLst>
              <a:ext uri="{FF2B5EF4-FFF2-40B4-BE49-F238E27FC236}">
                <a16:creationId xmlns:a16="http://schemas.microsoft.com/office/drawing/2014/main" id="{552DEC08-E0DB-4B3A-A2F9-418E45B59F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245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0519D"/>
                </a:solidFill>
                <a:latin typeface="Arial" charset="0"/>
                <a:ea typeface="Arial" charset="0"/>
                <a:cs typeface="Arial"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9176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DAAA2-8718-2247-8539-9A0DC22C048C}"/>
              </a:ext>
            </a:extLst>
          </p:cNvPr>
          <p:cNvSpPr>
            <a:spLocks noGrp="1"/>
          </p:cNvSpPr>
          <p:nvPr>
            <p:ph type="title"/>
          </p:nvPr>
        </p:nvSpPr>
        <p:spPr>
          <a:xfrm>
            <a:off x="462579" y="0"/>
            <a:ext cx="11499925" cy="825178"/>
          </a:xfrm>
          <a:prstGeom prst="rect">
            <a:avLst/>
          </a:prstGeom>
        </p:spPr>
        <p:txBody>
          <a:bodyPr vert="horz" lIns="91440" tIns="45720" rIns="91440" bIns="45720" rtlCol="0" anchor="ctr">
            <a:normAutofit/>
          </a:bodyPr>
          <a:lstStyle/>
          <a:p>
            <a:endParaRPr lang="en-US"/>
          </a:p>
        </p:txBody>
      </p:sp>
      <p:sp>
        <p:nvSpPr>
          <p:cNvPr id="3" name="Text Placeholder 2">
            <a:extLst>
              <a:ext uri="{FF2B5EF4-FFF2-40B4-BE49-F238E27FC236}">
                <a16:creationId xmlns:a16="http://schemas.microsoft.com/office/drawing/2014/main" id="{A73056FE-C136-A54B-9DE3-EACD8E08FED9}"/>
              </a:ext>
            </a:extLst>
          </p:cNvPr>
          <p:cNvSpPr>
            <a:spLocks noGrp="1"/>
          </p:cNvSpPr>
          <p:nvPr>
            <p:ph type="body" idx="1"/>
          </p:nvPr>
        </p:nvSpPr>
        <p:spPr>
          <a:xfrm>
            <a:off x="462579" y="975365"/>
            <a:ext cx="11499925" cy="48658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125833E0-DD3D-DF4F-9316-F67B7A80E307}"/>
              </a:ext>
            </a:extLst>
          </p:cNvPr>
          <p:cNvSpPr>
            <a:spLocks noGrp="1"/>
          </p:cNvSpPr>
          <p:nvPr>
            <p:ph type="sldNum" sz="quarter" idx="4"/>
          </p:nvPr>
        </p:nvSpPr>
        <p:spPr>
          <a:xfrm>
            <a:off x="11530018" y="6316595"/>
            <a:ext cx="432486" cy="365125"/>
          </a:xfrm>
          <a:prstGeom prst="rect">
            <a:avLst/>
          </a:prstGeom>
        </p:spPr>
        <p:txBody>
          <a:bodyPr lIns="0" tIns="0" rIns="0" bIns="0" anchor="ctr"/>
          <a:lstStyle>
            <a:lvl1pPr algn="ctr">
              <a:defRPr sz="1100" b="1">
                <a:solidFill>
                  <a:schemeClr val="tx1"/>
                </a:solidFill>
              </a:defRPr>
            </a:lvl1pPr>
          </a:lstStyle>
          <a:p>
            <a:fld id="{933A556B-7C63-244D-9B7C-B0EA8042B330}" type="slidenum">
              <a:rPr lang="en-US" smtClean="0"/>
              <a:pPr/>
              <a:t>‹#›</a:t>
            </a:fld>
            <a:endParaRPr lang="en-US" dirty="0"/>
          </a:p>
        </p:txBody>
      </p:sp>
      <p:cxnSp>
        <p:nvCxnSpPr>
          <p:cNvPr id="5" name="Straight Connector 4">
            <a:extLst>
              <a:ext uri="{FF2B5EF4-FFF2-40B4-BE49-F238E27FC236}">
                <a16:creationId xmlns:a16="http://schemas.microsoft.com/office/drawing/2014/main" id="{CAB150B5-704F-CF21-3183-8DB97C07706C}"/>
              </a:ext>
            </a:extLst>
          </p:cNvPr>
          <p:cNvCxnSpPr>
            <a:cxnSpLocks/>
          </p:cNvCxnSpPr>
          <p:nvPr userDrawn="1"/>
        </p:nvCxnSpPr>
        <p:spPr>
          <a:xfrm>
            <a:off x="462579" y="825178"/>
            <a:ext cx="11499925" cy="0"/>
          </a:xfrm>
          <a:prstGeom prst="line">
            <a:avLst/>
          </a:prstGeom>
          <a:ln w="25400">
            <a:gradFill>
              <a:gsLst>
                <a:gs pos="0">
                  <a:schemeClr val="bg2"/>
                </a:gs>
                <a:gs pos="100000">
                  <a:schemeClr val="accent5"/>
                </a:gs>
              </a:gsLst>
              <a:lin ang="0" scaled="0"/>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086C466-6C94-4B06-BB2C-ACA8FA883A61}"/>
              </a:ext>
            </a:extLst>
          </p:cNvPr>
          <p:cNvSpPr txBox="1"/>
          <p:nvPr userDrawn="1"/>
        </p:nvSpPr>
        <p:spPr>
          <a:xfrm>
            <a:off x="5711996" y="6499157"/>
            <a:ext cx="1001090" cy="276999"/>
          </a:xfrm>
          <a:prstGeom prst="rect">
            <a:avLst/>
          </a:prstGeom>
          <a:noFill/>
        </p:spPr>
        <p:txBody>
          <a:bodyPr wrap="square" rtlCol="0">
            <a:spAutoFit/>
          </a:bodyPr>
          <a:lstStyle/>
          <a:p>
            <a:r>
              <a:rPr lang="en-US" sz="1200" dirty="0">
                <a:solidFill>
                  <a:schemeClr val="accent3"/>
                </a:solidFill>
              </a:rPr>
              <a:t>F. Severino</a:t>
            </a:r>
          </a:p>
        </p:txBody>
      </p:sp>
      <p:pic>
        <p:nvPicPr>
          <p:cNvPr id="8" name="Picture 7">
            <a:extLst>
              <a:ext uri="{FF2B5EF4-FFF2-40B4-BE49-F238E27FC236}">
                <a16:creationId xmlns:a16="http://schemas.microsoft.com/office/drawing/2014/main" id="{18686999-E421-4596-B9E8-AC1B5A088BAF}"/>
              </a:ext>
            </a:extLst>
          </p:cNvPr>
          <p:cNvPicPr>
            <a:picLocks noChangeAspect="1"/>
          </p:cNvPicPr>
          <p:nvPr userDrawn="1"/>
        </p:nvPicPr>
        <p:blipFill>
          <a:blip r:embed="rId9"/>
          <a:stretch>
            <a:fillRect/>
          </a:stretch>
        </p:blipFill>
        <p:spPr>
          <a:xfrm>
            <a:off x="462579" y="6316594"/>
            <a:ext cx="2956124" cy="365125"/>
          </a:xfrm>
          <a:prstGeom prst="rect">
            <a:avLst/>
          </a:prstGeom>
        </p:spPr>
      </p:pic>
    </p:spTree>
    <p:extLst>
      <p:ext uri="{BB962C8B-B14F-4D97-AF65-F5344CB8AC3E}">
        <p14:creationId xmlns:p14="http://schemas.microsoft.com/office/powerpoint/2010/main" val="5445211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7" r:id="rId4"/>
    <p:sldLayoutId id="2147483668" r:id="rId5"/>
    <p:sldLayoutId id="2147483670" r:id="rId6"/>
  </p:sldLayoutIdLst>
  <p:hf hdr="0" dt="0"/>
  <p:txStyles>
    <p:titleStyle>
      <a:lvl1pPr algn="l" defTabSz="914400" rtl="0" eaLnBrk="1" latinLnBrk="0" hangingPunct="1">
        <a:lnSpc>
          <a:spcPct val="90000"/>
        </a:lnSpc>
        <a:spcBef>
          <a:spcPct val="0"/>
        </a:spcBef>
        <a:buNone/>
        <a:defRPr sz="4000" b="1" u="none"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 orient="horz" pos="2160" userDrawn="1">
          <p15:clr>
            <a:srgbClr val="F26B43"/>
          </p15:clr>
        </p15:guide>
        <p15:guide id="8" pos="3840" userDrawn="1">
          <p15:clr>
            <a:srgbClr val="F26B43"/>
          </p15:clr>
        </p15:guide>
        <p15:guide id="9" pos="360" userDrawn="1">
          <p15:clr>
            <a:srgbClr val="F26B43"/>
          </p15:clr>
        </p15:guide>
        <p15:guide id="10" orient="horz" pos="3888" userDrawn="1">
          <p15:clr>
            <a:srgbClr val="F26B43"/>
          </p15:clr>
        </p15:guide>
        <p15:guide id="11" pos="7320" userDrawn="1">
          <p15:clr>
            <a:srgbClr val="F26B43"/>
          </p15:clr>
        </p15:guide>
        <p15:guide id="1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7.tif"/><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G"/></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jp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everythingrf.com/community/what-is-dbc" TargetMode="External"/><Relationship Id="rId1" Type="http://schemas.openxmlformats.org/officeDocument/2006/relationships/slideLayout" Target="../slideLayouts/slideLayout5.xml"/><Relationship Id="rId4" Type="http://schemas.openxmlformats.org/officeDocument/2006/relationships/image" Target="../media/image59.jp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3.png"/><Relationship Id="rId15" Type="http://schemas.openxmlformats.org/officeDocument/2006/relationships/image" Target="../media/image120.png"/><Relationship Id="rId10" Type="http://schemas.openxmlformats.org/officeDocument/2006/relationships/image" Target="../media/image55.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B0E14B-6889-F849-8A8C-D01D7C36038D}"/>
              </a:ext>
            </a:extLst>
          </p:cNvPr>
          <p:cNvSpPr>
            <a:spLocks noGrp="1"/>
          </p:cNvSpPr>
          <p:nvPr>
            <p:ph type="subTitle" idx="1"/>
          </p:nvPr>
        </p:nvSpPr>
        <p:spPr>
          <a:xfrm>
            <a:off x="466812" y="3208663"/>
            <a:ext cx="10680988" cy="1062437"/>
          </a:xfrm>
        </p:spPr>
        <p:txBody>
          <a:bodyPr vert="horz" lIns="91440" tIns="45720" rIns="91440" bIns="45720" rtlCol="0" anchor="t">
            <a:noAutofit/>
          </a:bodyPr>
          <a:lstStyle/>
          <a:p>
            <a:r>
              <a:rPr lang="en-US" sz="2400" dirty="0"/>
              <a:t>Low-Level RF System Development for EIC Crab Cavities </a:t>
            </a:r>
          </a:p>
          <a:p>
            <a:r>
              <a:rPr lang="en-US" sz="2400" dirty="0">
                <a:cs typeface="Arial"/>
              </a:rPr>
              <a:t>October 15</a:t>
            </a:r>
            <a:r>
              <a:rPr lang="en-US" sz="2400" baseline="30000" dirty="0">
                <a:cs typeface="Arial"/>
              </a:rPr>
              <a:t>th</a:t>
            </a:r>
            <a:r>
              <a:rPr lang="en-US" sz="2400" dirty="0">
                <a:cs typeface="Arial"/>
              </a:rPr>
              <a:t> , 2025</a:t>
            </a:r>
          </a:p>
        </p:txBody>
      </p:sp>
      <p:sp>
        <p:nvSpPr>
          <p:cNvPr id="4" name="Text Placeholder 3">
            <a:extLst>
              <a:ext uri="{FF2B5EF4-FFF2-40B4-BE49-F238E27FC236}">
                <a16:creationId xmlns:a16="http://schemas.microsoft.com/office/drawing/2014/main" id="{BD0F4563-AB5E-1F4E-B28C-08AC1323034C}"/>
              </a:ext>
            </a:extLst>
          </p:cNvPr>
          <p:cNvSpPr>
            <a:spLocks noGrp="1"/>
          </p:cNvSpPr>
          <p:nvPr>
            <p:ph type="body" sz="quarter" idx="10"/>
          </p:nvPr>
        </p:nvSpPr>
        <p:spPr>
          <a:xfrm>
            <a:off x="366228" y="4512062"/>
            <a:ext cx="10680988" cy="1497765"/>
          </a:xfrm>
        </p:spPr>
        <p:txBody>
          <a:bodyPr/>
          <a:lstStyle/>
          <a:p>
            <a:r>
              <a:rPr lang="en-US" dirty="0"/>
              <a:t>Freddy Severino, </a:t>
            </a:r>
          </a:p>
          <a:p>
            <a:r>
              <a:rPr lang="en-US" dirty="0"/>
              <a:t>RF Systems Head, Collider Accelerator Department</a:t>
            </a:r>
          </a:p>
          <a:p>
            <a:r>
              <a:rPr lang="en-US" dirty="0"/>
              <a:t>EIC RF Controls Technical Lead</a:t>
            </a:r>
          </a:p>
        </p:txBody>
      </p:sp>
      <p:pic>
        <p:nvPicPr>
          <p:cNvPr id="5" name="Picture 4">
            <a:extLst>
              <a:ext uri="{FF2B5EF4-FFF2-40B4-BE49-F238E27FC236}">
                <a16:creationId xmlns:a16="http://schemas.microsoft.com/office/drawing/2014/main" id="{A2304BE8-B69C-4C4F-B9B7-49E9D5CBD3F6}"/>
              </a:ext>
            </a:extLst>
          </p:cNvPr>
          <p:cNvPicPr>
            <a:picLocks noChangeAspect="1"/>
          </p:cNvPicPr>
          <p:nvPr/>
        </p:nvPicPr>
        <p:blipFill>
          <a:blip r:embed="rId2"/>
          <a:stretch>
            <a:fillRect/>
          </a:stretch>
        </p:blipFill>
        <p:spPr>
          <a:xfrm>
            <a:off x="466812" y="1201963"/>
            <a:ext cx="6028734" cy="1765738"/>
          </a:xfrm>
          <a:prstGeom prst="rect">
            <a:avLst/>
          </a:prstGeom>
        </p:spPr>
      </p:pic>
    </p:spTree>
    <p:extLst>
      <p:ext uri="{BB962C8B-B14F-4D97-AF65-F5344CB8AC3E}">
        <p14:creationId xmlns:p14="http://schemas.microsoft.com/office/powerpoint/2010/main" val="2246755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7FC09F-0DCF-447B-BF4D-F8457C800C50}"/>
              </a:ext>
            </a:extLst>
          </p:cNvPr>
          <p:cNvSpPr>
            <a:spLocks noGrp="1"/>
          </p:cNvSpPr>
          <p:nvPr>
            <p:ph type="sldNum" sz="quarter" idx="4"/>
          </p:nvPr>
        </p:nvSpPr>
        <p:spPr/>
        <p:txBody>
          <a:bodyPr/>
          <a:lstStyle/>
          <a:p>
            <a:pPr algn="ctr"/>
            <a:fld id="{933A556B-7C63-244D-9B7C-B0EA8042B330}" type="slidenum">
              <a:rPr lang="en-US" smtClean="0"/>
              <a:pPr algn="ctr"/>
              <a:t>10</a:t>
            </a:fld>
            <a:endParaRPr lang="en-US" dirty="0"/>
          </a:p>
        </p:txBody>
      </p:sp>
      <p:sp>
        <p:nvSpPr>
          <p:cNvPr id="3" name="Title 2">
            <a:extLst>
              <a:ext uri="{FF2B5EF4-FFF2-40B4-BE49-F238E27FC236}">
                <a16:creationId xmlns:a16="http://schemas.microsoft.com/office/drawing/2014/main" id="{D621FAB4-4861-4445-A629-6972C62BCA21}"/>
              </a:ext>
            </a:extLst>
          </p:cNvPr>
          <p:cNvSpPr>
            <a:spLocks noGrp="1"/>
          </p:cNvSpPr>
          <p:nvPr>
            <p:ph type="title"/>
          </p:nvPr>
        </p:nvSpPr>
        <p:spPr>
          <a:xfrm>
            <a:off x="395875" y="9554"/>
            <a:ext cx="11499925" cy="825178"/>
          </a:xfrm>
        </p:spPr>
        <p:txBody>
          <a:bodyPr>
            <a:normAutofit/>
          </a:bodyPr>
          <a:lstStyle/>
          <a:p>
            <a:pPr algn="ctr"/>
            <a:r>
              <a:rPr lang="en-US" dirty="0"/>
              <a:t>RF Noise Specification: Crab RF Systems</a:t>
            </a:r>
          </a:p>
        </p:txBody>
      </p:sp>
      <p:sp>
        <p:nvSpPr>
          <p:cNvPr id="6" name="Rectangle 5">
            <a:extLst>
              <a:ext uri="{FF2B5EF4-FFF2-40B4-BE49-F238E27FC236}">
                <a16:creationId xmlns:a16="http://schemas.microsoft.com/office/drawing/2014/main" id="{C43DA54F-FD26-49FE-95E2-FA797280D4AC}"/>
              </a:ext>
            </a:extLst>
          </p:cNvPr>
          <p:cNvSpPr/>
          <p:nvPr/>
        </p:nvSpPr>
        <p:spPr>
          <a:xfrm>
            <a:off x="274164" y="830835"/>
            <a:ext cx="11688340" cy="646331"/>
          </a:xfrm>
          <a:prstGeom prst="rect">
            <a:avLst/>
          </a:prstGeom>
        </p:spPr>
        <p:txBody>
          <a:bodyPr wrap="square">
            <a:spAutoFit/>
          </a:bodyPr>
          <a:lstStyle/>
          <a:p>
            <a:r>
              <a:rPr lang="en-US" b="1" dirty="0"/>
              <a:t>RF Noise (Field regulation):</a:t>
            </a:r>
          </a:p>
          <a:p>
            <a:pPr marL="285750" indent="-285750">
              <a:buFont typeface="Arial" panose="020B0604020202020204" pitchFamily="34" charset="0"/>
              <a:buChar char="•"/>
            </a:pPr>
            <a:endParaRPr lang="en-US" dirty="0"/>
          </a:p>
        </p:txBody>
      </p:sp>
      <p:sp>
        <p:nvSpPr>
          <p:cNvPr id="16" name="Rectangle 15">
            <a:extLst>
              <a:ext uri="{FF2B5EF4-FFF2-40B4-BE49-F238E27FC236}">
                <a16:creationId xmlns:a16="http://schemas.microsoft.com/office/drawing/2014/main" id="{3F70F548-0D95-4B0A-9387-145C86EB0F03}"/>
              </a:ext>
            </a:extLst>
          </p:cNvPr>
          <p:cNvSpPr/>
          <p:nvPr/>
        </p:nvSpPr>
        <p:spPr>
          <a:xfrm>
            <a:off x="229495" y="1428400"/>
            <a:ext cx="6046613" cy="4616648"/>
          </a:xfrm>
          <a:prstGeom prst="rect">
            <a:avLst/>
          </a:prstGeom>
        </p:spPr>
        <p:txBody>
          <a:bodyPr wrap="square">
            <a:spAutoFit/>
          </a:bodyPr>
          <a:lstStyle/>
          <a:p>
            <a:pPr marL="285750" indent="-285750">
              <a:buFont typeface="Arial" panose="020B0604020202020204" pitchFamily="34" charset="0"/>
              <a:buChar char="•"/>
            </a:pPr>
            <a:r>
              <a:rPr lang="en-US" sz="1400" dirty="0"/>
              <a:t>RF noise increases the transverse emittance which reduces the luminosity. </a:t>
            </a:r>
          </a:p>
          <a:p>
            <a:pPr marL="742950" lvl="1" indent="-285750">
              <a:buFont typeface="Arial" panose="020B0604020202020204" pitchFamily="34" charset="0"/>
              <a:buChar char="•"/>
            </a:pPr>
            <a:r>
              <a:rPr lang="en-US" sz="1400" dirty="0">
                <a:solidFill>
                  <a:srgbClr val="0070C0"/>
                </a:solidFill>
              </a:rPr>
              <a:t>Phase noise kicks leads to a shift on bunch centroid position</a:t>
            </a:r>
            <a:r>
              <a:rPr lang="en-US" sz="1400" dirty="0"/>
              <a:t>.</a:t>
            </a:r>
          </a:p>
          <a:p>
            <a:pPr marL="742950" lvl="1" indent="-285750">
              <a:buFont typeface="Arial" panose="020B0604020202020204" pitchFamily="34" charset="0"/>
              <a:buChar char="•"/>
            </a:pPr>
            <a:r>
              <a:rPr lang="en-US" sz="1400" dirty="0">
                <a:solidFill>
                  <a:srgbClr val="0070C0"/>
                </a:solidFill>
              </a:rPr>
              <a:t>Amplitude noise leads to a rotation of the bunch</a:t>
            </a:r>
            <a:r>
              <a:rPr lang="en-US" sz="1400" dirty="0"/>
              <a:t>.</a:t>
            </a:r>
          </a:p>
          <a:p>
            <a:endParaRPr lang="en-US" sz="1400" dirty="0"/>
          </a:p>
          <a:p>
            <a:pPr marL="285750" indent="-285750">
              <a:buFont typeface="Arial" panose="020B0604020202020204" pitchFamily="34" charset="0"/>
              <a:buChar char="•"/>
            </a:pPr>
            <a:r>
              <a:rPr lang="en-US" sz="1400" dirty="0">
                <a:latin typeface="Arial (Body)"/>
              </a:rPr>
              <a:t>The sensitivity of RF noise is particularly high in the HSR Crab RF systems.</a:t>
            </a:r>
          </a:p>
          <a:p>
            <a:pPr marL="742950" lvl="1" indent="-285750">
              <a:buFont typeface="Arial" panose="020B0604020202020204" pitchFamily="34" charset="0"/>
              <a:buChar char="•"/>
            </a:pPr>
            <a:r>
              <a:rPr lang="en-US" sz="1400" dirty="0">
                <a:solidFill>
                  <a:srgbClr val="0070C0"/>
                </a:solidFill>
              </a:rPr>
              <a:t>This is the most challenging aspect of the Low-Level RF design. </a:t>
            </a:r>
          </a:p>
          <a:p>
            <a:pPr marL="742950" lvl="1" indent="-285750">
              <a:buFont typeface="Arial" panose="020B0604020202020204" pitchFamily="34" charset="0"/>
              <a:buChar char="•"/>
            </a:pPr>
            <a:r>
              <a:rPr lang="en-US" sz="1400" dirty="0">
                <a:solidFill>
                  <a:srgbClr val="0070C0"/>
                </a:solidFill>
              </a:rPr>
              <a:t>The RF noise threshold for the HSR will be very hard to achieve technologically</a:t>
            </a:r>
          </a:p>
          <a:p>
            <a:endParaRPr lang="en-US" sz="1400" dirty="0"/>
          </a:p>
          <a:p>
            <a:pPr marL="285750" indent="-285750">
              <a:buFont typeface="Arial" panose="020B0604020202020204" pitchFamily="34" charset="0"/>
              <a:buChar char="•"/>
            </a:pPr>
            <a:r>
              <a:rPr lang="en-US" sz="1400" b="1" i="1" dirty="0">
                <a:solidFill>
                  <a:srgbClr val="0070C0"/>
                </a:solidFill>
              </a:rPr>
              <a:t>LLRF Design Requirements</a:t>
            </a:r>
            <a:r>
              <a:rPr lang="en-US" sz="1400" dirty="0"/>
              <a:t>: </a:t>
            </a:r>
          </a:p>
          <a:p>
            <a:pPr marL="742950" lvl="1" indent="-285750">
              <a:buFont typeface="Arial" panose="020B0604020202020204" pitchFamily="34" charset="0"/>
              <a:buChar char="•"/>
            </a:pPr>
            <a:r>
              <a:rPr lang="en-US" sz="1400" dirty="0"/>
              <a:t>The target phase noise was set @  &lt; -151 </a:t>
            </a:r>
            <a:r>
              <a:rPr lang="en-US" sz="1400" dirty="0" err="1"/>
              <a:t>dBc</a:t>
            </a:r>
            <a:r>
              <a:rPr lang="en-US" sz="1400" dirty="0"/>
              <a:t>/Hz integrated +/- 1 kHz around each </a:t>
            </a:r>
            <a:r>
              <a:rPr lang="en-US" sz="1400" dirty="0" err="1"/>
              <a:t>betatron</a:t>
            </a:r>
            <a:r>
              <a:rPr lang="en-US" sz="1400" dirty="0"/>
              <a:t> sideband.</a:t>
            </a:r>
          </a:p>
          <a:p>
            <a:pPr marL="742950" lvl="1" indent="-285750">
              <a:buFont typeface="Arial" panose="020B0604020202020204" pitchFamily="34" charset="0"/>
              <a:buChar char="•"/>
            </a:pPr>
            <a:r>
              <a:rPr lang="en-US" sz="1400" dirty="0"/>
              <a:t>This noise level is </a:t>
            </a:r>
            <a:r>
              <a:rPr lang="en-US" sz="1400" dirty="0">
                <a:solidFill>
                  <a:srgbClr val="FF0000"/>
                </a:solidFill>
              </a:rPr>
              <a:t>at the limit of current </a:t>
            </a:r>
            <a:r>
              <a:rPr lang="en-US" sz="1400" dirty="0"/>
              <a:t>state of the art.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i="1" dirty="0">
                <a:solidFill>
                  <a:srgbClr val="0070C0"/>
                </a:solidFill>
              </a:rPr>
              <a:t>RF Noise feedback is required</a:t>
            </a:r>
            <a:r>
              <a:rPr lang="en-US" sz="1400" dirty="0"/>
              <a:t>: </a:t>
            </a:r>
          </a:p>
          <a:p>
            <a:pPr marL="742950" lvl="1" indent="-285750">
              <a:buFont typeface="Arial" panose="020B0604020202020204" pitchFamily="34" charset="0"/>
              <a:buChar char="•"/>
            </a:pPr>
            <a:r>
              <a:rPr lang="en-US" sz="1400" dirty="0"/>
              <a:t>A </a:t>
            </a:r>
            <a:r>
              <a:rPr lang="en-US" sz="1400" dirty="0">
                <a:solidFill>
                  <a:srgbClr val="0070C0"/>
                </a:solidFill>
              </a:rPr>
              <a:t>noise cancelation system </a:t>
            </a:r>
            <a:r>
              <a:rPr lang="en-US" sz="1400" dirty="0"/>
              <a:t>will also be required achieve the emittance growth rate target due to RF noise equal to the IBS growth rate expected which about  1 / 2 </a:t>
            </a:r>
            <a:r>
              <a:rPr lang="en-US" sz="1400" dirty="0" err="1"/>
              <a:t>hr</a:t>
            </a:r>
            <a:r>
              <a:rPr lang="en-US" sz="1400" dirty="0"/>
              <a:t>  for 275 GeV. </a:t>
            </a:r>
          </a:p>
          <a:p>
            <a:pPr marL="285750" indent="-285750">
              <a:buFont typeface="Arial" panose="020B0604020202020204" pitchFamily="34" charset="0"/>
              <a:buChar char="•"/>
            </a:pPr>
            <a:endParaRPr lang="en-US" sz="1400" dirty="0"/>
          </a:p>
        </p:txBody>
      </p:sp>
      <p:pic>
        <p:nvPicPr>
          <p:cNvPr id="8" name="Picture 7">
            <a:extLst>
              <a:ext uri="{FF2B5EF4-FFF2-40B4-BE49-F238E27FC236}">
                <a16:creationId xmlns:a16="http://schemas.microsoft.com/office/drawing/2014/main" id="{0E2D0C0C-033D-4AA2-9B98-5F092DA69D04}"/>
              </a:ext>
            </a:extLst>
          </p:cNvPr>
          <p:cNvPicPr>
            <a:picLocks noChangeAspect="1"/>
          </p:cNvPicPr>
          <p:nvPr/>
        </p:nvPicPr>
        <p:blipFill>
          <a:blip r:embed="rId3"/>
          <a:stretch>
            <a:fillRect/>
          </a:stretch>
        </p:blipFill>
        <p:spPr>
          <a:xfrm>
            <a:off x="6096000" y="1134728"/>
            <a:ext cx="5821836" cy="4761206"/>
          </a:xfrm>
          <a:prstGeom prst="rect">
            <a:avLst/>
          </a:prstGeom>
        </p:spPr>
      </p:pic>
      <p:cxnSp>
        <p:nvCxnSpPr>
          <p:cNvPr id="5" name="Straight Arrow Connector 4">
            <a:extLst>
              <a:ext uri="{FF2B5EF4-FFF2-40B4-BE49-F238E27FC236}">
                <a16:creationId xmlns:a16="http://schemas.microsoft.com/office/drawing/2014/main" id="{B1C41BBE-3AC7-4028-BC20-D290BE710EF1}"/>
              </a:ext>
            </a:extLst>
          </p:cNvPr>
          <p:cNvCxnSpPr>
            <a:cxnSpLocks/>
          </p:cNvCxnSpPr>
          <p:nvPr/>
        </p:nvCxnSpPr>
        <p:spPr>
          <a:xfrm>
            <a:off x="5249839" y="4292644"/>
            <a:ext cx="4365009" cy="286180"/>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308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7FC09F-0DCF-447B-BF4D-F8457C800C50}"/>
              </a:ext>
            </a:extLst>
          </p:cNvPr>
          <p:cNvSpPr>
            <a:spLocks noGrp="1"/>
          </p:cNvSpPr>
          <p:nvPr>
            <p:ph type="sldNum" sz="quarter" idx="4"/>
          </p:nvPr>
        </p:nvSpPr>
        <p:spPr/>
        <p:txBody>
          <a:bodyPr/>
          <a:lstStyle/>
          <a:p>
            <a:pPr algn="ctr"/>
            <a:fld id="{933A556B-7C63-244D-9B7C-B0EA8042B330}" type="slidenum">
              <a:rPr lang="en-US" smtClean="0"/>
              <a:pPr algn="ctr"/>
              <a:t>11</a:t>
            </a:fld>
            <a:endParaRPr lang="en-US" dirty="0"/>
          </a:p>
        </p:txBody>
      </p:sp>
      <p:sp>
        <p:nvSpPr>
          <p:cNvPr id="3" name="Title 2">
            <a:extLst>
              <a:ext uri="{FF2B5EF4-FFF2-40B4-BE49-F238E27FC236}">
                <a16:creationId xmlns:a16="http://schemas.microsoft.com/office/drawing/2014/main" id="{D621FAB4-4861-4445-A629-6972C62BCA21}"/>
              </a:ext>
            </a:extLst>
          </p:cNvPr>
          <p:cNvSpPr>
            <a:spLocks noGrp="1"/>
          </p:cNvSpPr>
          <p:nvPr>
            <p:ph type="title"/>
          </p:nvPr>
        </p:nvSpPr>
        <p:spPr>
          <a:xfrm>
            <a:off x="346037" y="23880"/>
            <a:ext cx="11499925" cy="825178"/>
          </a:xfrm>
        </p:spPr>
        <p:txBody>
          <a:bodyPr>
            <a:normAutofit/>
          </a:bodyPr>
          <a:lstStyle/>
          <a:p>
            <a:pPr algn="ctr"/>
            <a:r>
              <a:rPr lang="en-US" sz="3600" dirty="0"/>
              <a:t>Other Crab RF Specification</a:t>
            </a:r>
            <a:endParaRPr lang="en-US" sz="3600" dirty="0">
              <a:solidFill>
                <a:srgbClr val="FF0000"/>
              </a:solidFill>
            </a:endParaRPr>
          </a:p>
        </p:txBody>
      </p:sp>
      <p:sp>
        <p:nvSpPr>
          <p:cNvPr id="9" name="Rectangle 8">
            <a:extLst>
              <a:ext uri="{FF2B5EF4-FFF2-40B4-BE49-F238E27FC236}">
                <a16:creationId xmlns:a16="http://schemas.microsoft.com/office/drawing/2014/main" id="{E4C30F7E-1FEC-41C5-A78B-2997A1A2EC13}"/>
              </a:ext>
            </a:extLst>
          </p:cNvPr>
          <p:cNvSpPr/>
          <p:nvPr/>
        </p:nvSpPr>
        <p:spPr>
          <a:xfrm>
            <a:off x="534214" y="1053241"/>
            <a:ext cx="5722570" cy="2308324"/>
          </a:xfrm>
          <a:prstGeom prst="rect">
            <a:avLst/>
          </a:prstGeom>
        </p:spPr>
        <p:txBody>
          <a:bodyPr wrap="square">
            <a:spAutoFit/>
          </a:bodyPr>
          <a:lstStyle/>
          <a:p>
            <a:pPr marL="285750" indent="-285750">
              <a:buFont typeface="Arial" panose="020B0604020202020204" pitchFamily="34" charset="0"/>
              <a:buChar char="•"/>
            </a:pPr>
            <a:r>
              <a:rPr lang="en-US" b="1" i="1" dirty="0">
                <a:solidFill>
                  <a:srgbClr val="0070C0"/>
                </a:solidFill>
              </a:rPr>
              <a:t>Expected transient beam loading effects [5]</a:t>
            </a:r>
            <a:r>
              <a:rPr lang="en-US" b="1" dirty="0"/>
              <a:t>:</a:t>
            </a:r>
          </a:p>
          <a:p>
            <a:pPr marL="742950" lvl="1" indent="-285750">
              <a:buFont typeface="Arial" panose="020B0604020202020204" pitchFamily="34" charset="0"/>
              <a:buChar char="•"/>
            </a:pPr>
            <a:r>
              <a:rPr lang="en-US" dirty="0"/>
              <a:t>Residual offset on beam transverse position.</a:t>
            </a:r>
          </a:p>
          <a:p>
            <a:pPr marL="742950" lvl="1" indent="-285750">
              <a:buFont typeface="Arial" panose="020B0604020202020204" pitchFamily="34" charset="0"/>
              <a:buChar char="•"/>
            </a:pPr>
            <a:r>
              <a:rPr lang="en-US" dirty="0"/>
              <a:t>Reduce luminosity.</a:t>
            </a:r>
          </a:p>
          <a:p>
            <a:pPr marL="742950" lvl="1" indent="-285750">
              <a:buFont typeface="Arial" panose="020B0604020202020204" pitchFamily="34" charset="0"/>
              <a:buChar char="•"/>
            </a:pPr>
            <a:r>
              <a:rPr lang="en-US" dirty="0"/>
              <a:t>Higher RF power amplifier peak power (Gain)</a:t>
            </a:r>
          </a:p>
          <a:p>
            <a:pPr marL="742950" lvl="1" indent="-285750">
              <a:buFont typeface="Arial" panose="020B0604020202020204" pitchFamily="34" charset="0"/>
              <a:buChar char="•"/>
            </a:pPr>
            <a:r>
              <a:rPr lang="en-US" dirty="0"/>
              <a:t>The transient beam loading in crabs leads to very small effect on </a:t>
            </a:r>
            <a:r>
              <a:rPr lang="en-US" dirty="0">
                <a:latin typeface="Calibri" panose="020F0502020204030204" pitchFamily="34" charset="0"/>
                <a:cs typeface="Calibri" panose="020F0502020204030204" pitchFamily="34" charset="0"/>
              </a:rPr>
              <a:t>∆XIP [5].</a:t>
            </a:r>
            <a:endParaRPr lang="en-US" dirty="0"/>
          </a:p>
          <a:p>
            <a:pPr marL="742950" lvl="1"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C2BF0535-A6A0-4126-BE04-8FDB93016635}"/>
              </a:ext>
            </a:extLst>
          </p:cNvPr>
          <p:cNvSpPr/>
          <p:nvPr/>
        </p:nvSpPr>
        <p:spPr>
          <a:xfrm>
            <a:off x="534214" y="3565748"/>
            <a:ext cx="5528733" cy="1477328"/>
          </a:xfrm>
          <a:prstGeom prst="rect">
            <a:avLst/>
          </a:prstGeom>
        </p:spPr>
        <p:txBody>
          <a:bodyPr wrap="square">
            <a:spAutoFit/>
          </a:bodyPr>
          <a:lstStyle/>
          <a:p>
            <a:pPr marL="285750" indent="-285750">
              <a:buFont typeface="Arial" panose="020B0604020202020204" pitchFamily="34" charset="0"/>
              <a:buChar char="•"/>
            </a:pPr>
            <a:r>
              <a:rPr lang="en-US" b="1" i="1" dirty="0">
                <a:solidFill>
                  <a:srgbClr val="0070C0"/>
                </a:solidFill>
                <a:latin typeface="Arial (Body)"/>
              </a:rPr>
              <a:t>Strict regulation (Amplitude / Phase):</a:t>
            </a:r>
          </a:p>
          <a:p>
            <a:pPr marL="742950" lvl="1" indent="-285750">
              <a:buFont typeface="Arial" panose="020B0604020202020204" pitchFamily="34" charset="0"/>
              <a:buChar char="•"/>
            </a:pPr>
            <a:r>
              <a:rPr lang="en-US" dirty="0">
                <a:latin typeface="Arial (Body)"/>
              </a:rPr>
              <a:t>0V set-point during injection, ramping.</a:t>
            </a:r>
          </a:p>
          <a:p>
            <a:pPr marL="742950" lvl="1" indent="-285750">
              <a:buFont typeface="Arial" panose="020B0604020202020204" pitchFamily="34" charset="0"/>
              <a:buChar char="•"/>
            </a:pPr>
            <a:r>
              <a:rPr lang="en-US" dirty="0">
                <a:latin typeface="Arial (Body)"/>
              </a:rPr>
              <a:t>Ramp-up voltage at Store.</a:t>
            </a:r>
          </a:p>
          <a:p>
            <a:pPr marL="742950" lvl="1" indent="-285750">
              <a:buFont typeface="Arial" panose="020B0604020202020204" pitchFamily="34" charset="0"/>
              <a:buChar char="•"/>
            </a:pPr>
            <a:r>
              <a:rPr lang="en-US" dirty="0">
                <a:latin typeface="Arial (Body)"/>
              </a:rPr>
              <a:t>Vector sum regulation.</a:t>
            </a:r>
          </a:p>
          <a:p>
            <a:pPr marL="742950" lvl="1" indent="-285750">
              <a:buFont typeface="Arial" panose="020B0604020202020204" pitchFamily="34" charset="0"/>
              <a:buChar char="•"/>
            </a:pPr>
            <a:r>
              <a:rPr lang="en-US" dirty="0">
                <a:latin typeface="Arial (Body)"/>
              </a:rPr>
              <a:t>Crabbing vs Un-crabbing voltage &amp; phase</a:t>
            </a:r>
          </a:p>
        </p:txBody>
      </p:sp>
      <p:pic>
        <p:nvPicPr>
          <p:cNvPr id="6" name="Picture 5">
            <a:extLst>
              <a:ext uri="{FF2B5EF4-FFF2-40B4-BE49-F238E27FC236}">
                <a16:creationId xmlns:a16="http://schemas.microsoft.com/office/drawing/2014/main" id="{5D245256-0258-4693-A574-4EB4B9CB6EA3}"/>
              </a:ext>
            </a:extLst>
          </p:cNvPr>
          <p:cNvPicPr>
            <a:picLocks noChangeAspect="1"/>
          </p:cNvPicPr>
          <p:nvPr/>
        </p:nvPicPr>
        <p:blipFill>
          <a:blip r:embed="rId2"/>
          <a:stretch>
            <a:fillRect/>
          </a:stretch>
        </p:blipFill>
        <p:spPr>
          <a:xfrm>
            <a:off x="6828367" y="3668040"/>
            <a:ext cx="4343400" cy="2441220"/>
          </a:xfrm>
          <a:prstGeom prst="rect">
            <a:avLst/>
          </a:prstGeom>
        </p:spPr>
      </p:pic>
      <p:pic>
        <p:nvPicPr>
          <p:cNvPr id="10" name="Picture 9">
            <a:extLst>
              <a:ext uri="{FF2B5EF4-FFF2-40B4-BE49-F238E27FC236}">
                <a16:creationId xmlns:a16="http://schemas.microsoft.com/office/drawing/2014/main" id="{C4C2326E-90F8-4D68-8A37-A0A198D1C077}"/>
              </a:ext>
            </a:extLst>
          </p:cNvPr>
          <p:cNvPicPr>
            <a:picLocks noChangeAspect="1"/>
          </p:cNvPicPr>
          <p:nvPr/>
        </p:nvPicPr>
        <p:blipFill>
          <a:blip r:embed="rId3"/>
          <a:stretch>
            <a:fillRect/>
          </a:stretch>
        </p:blipFill>
        <p:spPr>
          <a:xfrm>
            <a:off x="6667500" y="1141606"/>
            <a:ext cx="4343400" cy="2441220"/>
          </a:xfrm>
          <a:prstGeom prst="rect">
            <a:avLst/>
          </a:prstGeom>
        </p:spPr>
      </p:pic>
      <p:sp>
        <p:nvSpPr>
          <p:cNvPr id="8" name="TextBox 7">
            <a:extLst>
              <a:ext uri="{FF2B5EF4-FFF2-40B4-BE49-F238E27FC236}">
                <a16:creationId xmlns:a16="http://schemas.microsoft.com/office/drawing/2014/main" id="{E69FB120-730F-4809-9F17-25B684D7EE72}"/>
              </a:ext>
            </a:extLst>
          </p:cNvPr>
          <p:cNvSpPr txBox="1"/>
          <p:nvPr/>
        </p:nvSpPr>
        <p:spPr>
          <a:xfrm>
            <a:off x="8825218" y="868167"/>
            <a:ext cx="3020744" cy="461665"/>
          </a:xfrm>
          <a:prstGeom prst="rect">
            <a:avLst/>
          </a:prstGeom>
          <a:solidFill>
            <a:schemeClr val="accent4">
              <a:lumMod val="20000"/>
              <a:lumOff val="80000"/>
            </a:schemeClr>
          </a:solidFill>
        </p:spPr>
        <p:txBody>
          <a:bodyPr wrap="square">
            <a:spAutoFit/>
          </a:bodyPr>
          <a:lstStyle/>
          <a:p>
            <a:r>
              <a:rPr lang="en-US" sz="2400" i="1" dirty="0">
                <a:latin typeface="Century Gothic" panose="020B0502020202020204" pitchFamily="34" charset="0"/>
              </a:rPr>
              <a:t>Themis Mastoridis</a:t>
            </a:r>
          </a:p>
        </p:txBody>
      </p:sp>
    </p:spTree>
    <p:extLst>
      <p:ext uri="{BB962C8B-B14F-4D97-AF65-F5344CB8AC3E}">
        <p14:creationId xmlns:p14="http://schemas.microsoft.com/office/powerpoint/2010/main" val="860163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2061E1-870B-464A-8392-FC447A9FF97F}"/>
              </a:ext>
            </a:extLst>
          </p:cNvPr>
          <p:cNvPicPr>
            <a:picLocks noChangeAspect="1"/>
          </p:cNvPicPr>
          <p:nvPr/>
        </p:nvPicPr>
        <p:blipFill>
          <a:blip r:embed="rId2"/>
          <a:stretch>
            <a:fillRect/>
          </a:stretch>
        </p:blipFill>
        <p:spPr>
          <a:xfrm>
            <a:off x="4887589" y="977688"/>
            <a:ext cx="7074915" cy="4902624"/>
          </a:xfrm>
          <a:prstGeom prst="rect">
            <a:avLst/>
          </a:prstGeom>
        </p:spPr>
      </p:pic>
      <p:sp>
        <p:nvSpPr>
          <p:cNvPr id="2" name="Slide Number Placeholder 1">
            <a:extLst>
              <a:ext uri="{FF2B5EF4-FFF2-40B4-BE49-F238E27FC236}">
                <a16:creationId xmlns:a16="http://schemas.microsoft.com/office/drawing/2014/main" id="{F37EC402-D678-DF32-CC9B-7B0AA70A1A64}"/>
              </a:ext>
            </a:extLst>
          </p:cNvPr>
          <p:cNvSpPr>
            <a:spLocks noGrp="1"/>
          </p:cNvSpPr>
          <p:nvPr>
            <p:ph type="sldNum" sz="quarter" idx="4"/>
          </p:nvPr>
        </p:nvSpPr>
        <p:spPr/>
        <p:txBody>
          <a:bodyPr/>
          <a:lstStyle/>
          <a:p>
            <a:pPr algn="ctr"/>
            <a:fld id="{933A556B-7C63-244D-9B7C-B0EA8042B330}" type="slidenum">
              <a:rPr lang="en-US" smtClean="0"/>
              <a:pPr algn="ctr"/>
              <a:t>12</a:t>
            </a:fld>
            <a:endParaRPr lang="en-US" dirty="0"/>
          </a:p>
        </p:txBody>
      </p:sp>
      <p:sp>
        <p:nvSpPr>
          <p:cNvPr id="3" name="Title 2">
            <a:extLst>
              <a:ext uri="{FF2B5EF4-FFF2-40B4-BE49-F238E27FC236}">
                <a16:creationId xmlns:a16="http://schemas.microsoft.com/office/drawing/2014/main" id="{0629B239-84E5-D44D-26E8-B806EA364AE4}"/>
              </a:ext>
            </a:extLst>
          </p:cNvPr>
          <p:cNvSpPr>
            <a:spLocks noGrp="1"/>
          </p:cNvSpPr>
          <p:nvPr>
            <p:ph type="title"/>
          </p:nvPr>
        </p:nvSpPr>
        <p:spPr>
          <a:xfrm>
            <a:off x="439626" y="4777"/>
            <a:ext cx="11499925" cy="825178"/>
          </a:xfrm>
        </p:spPr>
        <p:txBody>
          <a:bodyPr>
            <a:normAutofit/>
          </a:bodyPr>
          <a:lstStyle/>
          <a:p>
            <a:pPr algn="ctr"/>
            <a:r>
              <a:rPr lang="en-US" dirty="0">
                <a:cs typeface="Arial"/>
              </a:rPr>
              <a:t>RF Field Control</a:t>
            </a:r>
            <a:r>
              <a:rPr lang="en-US" dirty="0"/>
              <a:t> Based on RHIC LLRF</a:t>
            </a:r>
          </a:p>
        </p:txBody>
      </p:sp>
      <p:sp>
        <p:nvSpPr>
          <p:cNvPr id="4" name="Text Placeholder 3">
            <a:extLst>
              <a:ext uri="{FF2B5EF4-FFF2-40B4-BE49-F238E27FC236}">
                <a16:creationId xmlns:a16="http://schemas.microsoft.com/office/drawing/2014/main" id="{EDDA615F-7B2F-9C2F-82B9-367825BF5A52}"/>
              </a:ext>
            </a:extLst>
          </p:cNvPr>
          <p:cNvSpPr>
            <a:spLocks noGrp="1"/>
          </p:cNvSpPr>
          <p:nvPr>
            <p:ph type="body" sz="quarter" idx="10"/>
          </p:nvPr>
        </p:nvSpPr>
        <p:spPr>
          <a:xfrm>
            <a:off x="229496" y="846027"/>
            <a:ext cx="4626039" cy="5470568"/>
          </a:xfrm>
        </p:spPr>
        <p:txBody>
          <a:bodyPr>
            <a:normAutofit lnSpcReduction="10000"/>
          </a:bodyPr>
          <a:lstStyle/>
          <a:p>
            <a:pPr marL="0" indent="0">
              <a:buNone/>
            </a:pPr>
            <a:r>
              <a:rPr lang="en-US" sz="1600" b="1" i="1" dirty="0">
                <a:solidFill>
                  <a:srgbClr val="0070C0"/>
                </a:solidFill>
              </a:rPr>
              <a:t>RHIC RF Systems (28 MHz &amp; 197 MHz) NCRF</a:t>
            </a:r>
            <a:r>
              <a:rPr lang="en-US" sz="1600" b="1" dirty="0"/>
              <a:t>:</a:t>
            </a:r>
          </a:p>
          <a:p>
            <a:r>
              <a:rPr lang="en-US" sz="1200" dirty="0"/>
              <a:t>Capture, Acceleration and Store in RHIC.</a:t>
            </a:r>
          </a:p>
          <a:p>
            <a:r>
              <a:rPr lang="en-US" sz="1200" dirty="0"/>
              <a:t>Field control feedback loop:</a:t>
            </a:r>
          </a:p>
          <a:p>
            <a:pPr lvl="1"/>
            <a:r>
              <a:rPr lang="en-US" sz="1200" dirty="0"/>
              <a:t>Digital Low-Level RF Controller</a:t>
            </a:r>
          </a:p>
          <a:p>
            <a:pPr lvl="2"/>
            <a:r>
              <a:rPr lang="en-US" sz="1200" dirty="0"/>
              <a:t>NCO FPGA</a:t>
            </a:r>
          </a:p>
          <a:p>
            <a:pPr lvl="2"/>
            <a:r>
              <a:rPr lang="en-US" sz="1200" dirty="0"/>
              <a:t>RF DAC </a:t>
            </a:r>
          </a:p>
          <a:p>
            <a:pPr lvl="2"/>
            <a:r>
              <a:rPr lang="en-US" sz="1200" dirty="0"/>
              <a:t>RF ADC</a:t>
            </a:r>
          </a:p>
          <a:p>
            <a:pPr lvl="2"/>
            <a:r>
              <a:rPr lang="en-US" sz="1200" dirty="0"/>
              <a:t>Digital LLRF feedback for long term stability</a:t>
            </a:r>
          </a:p>
          <a:p>
            <a:pPr lvl="1"/>
            <a:r>
              <a:rPr lang="en-US" sz="1200" dirty="0"/>
              <a:t>Analog direct RF feedback</a:t>
            </a:r>
          </a:p>
          <a:p>
            <a:pPr lvl="2"/>
            <a:r>
              <a:rPr lang="en-US" sz="1200" dirty="0"/>
              <a:t>46 dB of gain (x200) for impedance reduction.</a:t>
            </a:r>
          </a:p>
          <a:p>
            <a:pPr lvl="2"/>
            <a:r>
              <a:rPr lang="en-US" sz="1200" dirty="0"/>
              <a:t>Gain is limited by Cavity parameter &amp; Loop delay.</a:t>
            </a:r>
          </a:p>
          <a:p>
            <a:pPr lvl="3"/>
            <a:endParaRPr lang="en-US" sz="1200" dirty="0"/>
          </a:p>
          <a:p>
            <a:endParaRPr lang="en-US" sz="1200" dirty="0"/>
          </a:p>
          <a:p>
            <a:r>
              <a:rPr lang="en-US" sz="1200" dirty="0"/>
              <a:t>Resonance control:</a:t>
            </a:r>
          </a:p>
          <a:p>
            <a:pPr lvl="1"/>
            <a:r>
              <a:rPr lang="en-US" sz="1200" dirty="0"/>
              <a:t>Fast ferrite tuner (28 MHz)</a:t>
            </a:r>
          </a:p>
          <a:p>
            <a:pPr lvl="1"/>
            <a:r>
              <a:rPr lang="en-US" sz="1200" dirty="0"/>
              <a:t>Slower mechanical tuner for acceleration ramp.</a:t>
            </a:r>
          </a:p>
          <a:p>
            <a:pPr marL="457200" lvl="1" indent="0">
              <a:buNone/>
            </a:pPr>
            <a:endParaRPr lang="en-US" sz="1200" dirty="0"/>
          </a:p>
          <a:p>
            <a:r>
              <a:rPr lang="en-US" sz="1200" dirty="0"/>
              <a:t>A Vector Network Analyzer (VNA) is used for setting up direct feedback loop stability.</a:t>
            </a:r>
          </a:p>
          <a:p>
            <a:pPr marL="0" indent="0">
              <a:buNone/>
            </a:pPr>
            <a:endParaRPr lang="en-US" sz="1200" dirty="0"/>
          </a:p>
          <a:p>
            <a:r>
              <a:rPr lang="en-US" sz="1200" dirty="0"/>
              <a:t>Field regulation and phase noise are primarily determined by </a:t>
            </a:r>
            <a:r>
              <a:rPr lang="en-US" sz="1200" dirty="0">
                <a:solidFill>
                  <a:srgbClr val="0070C0"/>
                </a:solidFill>
              </a:rPr>
              <a:t>the quality of the LLRF drive </a:t>
            </a:r>
            <a:r>
              <a:rPr lang="en-US" sz="1200" dirty="0"/>
              <a:t>(Loop Reference).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645BFD3-4489-4D31-9EA2-93276630ADC5}"/>
                  </a:ext>
                </a:extLst>
              </p:cNvPr>
              <p:cNvSpPr txBox="1"/>
              <p:nvPr/>
            </p:nvSpPr>
            <p:spPr>
              <a:xfrm>
                <a:off x="439626" y="3581311"/>
                <a:ext cx="2206577" cy="426527"/>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𝐺𝑜𝑙</m:t>
                    </m:r>
                    <m:r>
                      <a:rPr lang="en-US" b="0" i="1" smtClean="0">
                        <a:latin typeface="Cambria Math" panose="02040503050406030204" pitchFamily="18" charset="0"/>
                      </a:rPr>
                      <m:t>&lt;</m:t>
                    </m:r>
                    <m:f>
                      <m:fPr>
                        <m:ctrlPr>
                          <a:rPr lang="en-US" i="1" smtClean="0">
                            <a:latin typeface="Cambria Math" panose="02040503050406030204" pitchFamily="18" charset="0"/>
                          </a:rPr>
                        </m:ctrlPr>
                      </m:fPr>
                      <m:num>
                        <m:r>
                          <a:rPr lang="el-GR" i="1">
                            <a:latin typeface="Cambria Math" panose="02040503050406030204" pitchFamily="18" charset="0"/>
                          </a:rPr>
                          <m:t>𝜋</m:t>
                        </m:r>
                      </m:num>
                      <m:den>
                        <m:r>
                          <a:rPr lang="en-US" i="1" smtClean="0">
                            <a:latin typeface="Cambria Math" panose="02040503050406030204" pitchFamily="18" charset="0"/>
                          </a:rPr>
                          <m:t>2</m:t>
                        </m:r>
                      </m:den>
                    </m:f>
                  </m:oMath>
                </a14:m>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𝑄𝐿</m:t>
                        </m:r>
                      </m:num>
                      <m:den>
                        <m:r>
                          <a:rPr lang="en-US" b="0" i="1" smtClean="0">
                            <a:latin typeface="Cambria Math" panose="02040503050406030204" pitchFamily="18" charset="0"/>
                          </a:rPr>
                          <m:t>𝑊𝑛</m:t>
                        </m:r>
                      </m:den>
                    </m:f>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𝑑𝑒𝑙𝑎𝑦</m:t>
                        </m:r>
                      </m:den>
                    </m:f>
                  </m:oMath>
                </a14:m>
                <a:endParaRPr lang="en-US" dirty="0"/>
              </a:p>
            </p:txBody>
          </p:sp>
        </mc:Choice>
        <mc:Fallback xmlns="">
          <p:sp>
            <p:nvSpPr>
              <p:cNvPr id="10" name="TextBox 9">
                <a:extLst>
                  <a:ext uri="{FF2B5EF4-FFF2-40B4-BE49-F238E27FC236}">
                    <a16:creationId xmlns:a16="http://schemas.microsoft.com/office/drawing/2014/main" id="{B645BFD3-4489-4D31-9EA2-93276630ADC5}"/>
                  </a:ext>
                </a:extLst>
              </p:cNvPr>
              <p:cNvSpPr txBox="1">
                <a:spLocks noRot="1" noChangeAspect="1" noMove="1" noResize="1" noEditPoints="1" noAdjustHandles="1" noChangeArrowheads="1" noChangeShapeType="1" noTextEdit="1"/>
              </p:cNvSpPr>
              <p:nvPr/>
            </p:nvSpPr>
            <p:spPr>
              <a:xfrm>
                <a:off x="439626" y="3581311"/>
                <a:ext cx="2206577" cy="426527"/>
              </a:xfrm>
              <a:prstGeom prst="rect">
                <a:avLst/>
              </a:prstGeom>
              <a:blipFill>
                <a:blip r:embed="rId4"/>
                <a:stretch>
                  <a:fillRect l="-3867" t="-1429"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7378ECF-4C8B-47BE-8FA7-6A821E94E48D}"/>
                  </a:ext>
                </a:extLst>
              </p:cNvPr>
              <p:cNvSpPr/>
              <p:nvPr/>
            </p:nvSpPr>
            <p:spPr>
              <a:xfrm>
                <a:off x="2082298" y="3581311"/>
                <a:ext cx="2983367" cy="484556"/>
              </a:xfrm>
              <a:prstGeom prst="rect">
                <a:avLst/>
              </a:prstGeom>
            </p:spPr>
            <p:txBody>
              <a:bodyPr wrap="square">
                <a:spAutoFit/>
              </a:bodyPr>
              <a:lstStyle/>
              <a:p>
                <a:pPr lvl="1" algn="just"/>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𝑧</m:t>
                        </m:r>
                      </m:e>
                      <m:sub>
                        <m:r>
                          <a:rPr lang="en-US" sz="1600" i="1" dirty="0">
                            <a:latin typeface="Cambria Math" panose="02040503050406030204" pitchFamily="18" charset="0"/>
                          </a:rPr>
                          <m:t>𝑒𝑞</m:t>
                        </m:r>
                      </m:sub>
                    </m:sSub>
                  </m:oMath>
                </a14:m>
                <a:r>
                  <a:rPr lang="en-US" sz="1600" dirty="0"/>
                  <a:t>(j</a:t>
                </a:r>
                <a14:m>
                  <m:oMath xmlns:m="http://schemas.openxmlformats.org/officeDocument/2006/math">
                    <m:r>
                      <m:rPr>
                        <m:sty m:val="p"/>
                      </m:rPr>
                      <a:rPr lang="el-GR" sz="1600" i="1">
                        <a:latin typeface="Cambria Math" panose="02040503050406030204" pitchFamily="18" charset="0"/>
                      </a:rPr>
                      <m:t>ω</m:t>
                    </m:r>
                    <m:r>
                      <a:rPr lang="en-US" sz="1600" i="1">
                        <a:latin typeface="Cambria Math" panose="02040503050406030204" pitchFamily="18" charset="0"/>
                      </a:rPr>
                      <m:t>)= </m:t>
                    </m:r>
                    <m:f>
                      <m:fPr>
                        <m:ctrlPr>
                          <a:rPr lang="en-US" sz="1600" i="1">
                            <a:latin typeface="Cambria Math" panose="02040503050406030204" pitchFamily="18" charset="0"/>
                          </a:rPr>
                        </m:ctrlPr>
                      </m:fPr>
                      <m:num>
                        <m:sSub>
                          <m:sSubPr>
                            <m:ctrlPr>
                              <a:rPr lang="en-US" sz="1600" i="1" dirty="0">
                                <a:latin typeface="Cambria Math" panose="02040503050406030204" pitchFamily="18" charset="0"/>
                              </a:rPr>
                            </m:ctrlPr>
                          </m:sSubPr>
                          <m:e>
                            <m:r>
                              <a:rPr lang="en-US" sz="1600" i="1" dirty="0">
                                <a:latin typeface="Cambria Math" panose="02040503050406030204" pitchFamily="18" charset="0"/>
                              </a:rPr>
                              <m:t>𝑧</m:t>
                            </m:r>
                          </m:e>
                          <m:sub>
                            <m:r>
                              <a:rPr lang="en-US" sz="1600" i="1" dirty="0">
                                <a:latin typeface="Cambria Math" panose="02040503050406030204" pitchFamily="18" charset="0"/>
                              </a:rPr>
                              <m:t>𝑐𝑎𝑣</m:t>
                            </m:r>
                          </m:sub>
                        </m:sSub>
                        <m:r>
                          <a:rPr lang="en-US" sz="1600" i="1">
                            <a:latin typeface="Cambria Math" panose="02040503050406030204" pitchFamily="18" charset="0"/>
                          </a:rPr>
                          <m:t>(</m:t>
                        </m:r>
                        <m:r>
                          <a:rPr lang="en-US" sz="1600" i="1">
                            <a:latin typeface="Cambria Math" panose="02040503050406030204" pitchFamily="18" charset="0"/>
                          </a:rPr>
                          <m:t>𝑗</m:t>
                        </m:r>
                        <m:r>
                          <m:rPr>
                            <m:sty m:val="p"/>
                          </m:rPr>
                          <a:rPr lang="el-GR" sz="1600" i="1">
                            <a:latin typeface="Cambria Math" panose="02040503050406030204" pitchFamily="18" charset="0"/>
                          </a:rPr>
                          <m:t>ω</m:t>
                        </m:r>
                        <m:r>
                          <a:rPr lang="en-US" sz="1600" i="1">
                            <a:latin typeface="Cambria Math" panose="02040503050406030204" pitchFamily="18" charset="0"/>
                          </a:rPr>
                          <m:t>)</m:t>
                        </m:r>
                      </m:num>
                      <m:den>
                        <m:r>
                          <a:rPr lang="en-US" sz="1600" i="1">
                            <a:latin typeface="Cambria Math" panose="02040503050406030204" pitchFamily="18" charset="0"/>
                          </a:rPr>
                          <m:t>1+</m:t>
                        </m:r>
                        <m:r>
                          <a:rPr lang="en-US" sz="1600" i="1">
                            <a:latin typeface="Cambria Math" panose="02040503050406030204" pitchFamily="18" charset="0"/>
                          </a:rPr>
                          <m:t>𝐺𝑜𝑙</m:t>
                        </m:r>
                        <m:r>
                          <a:rPr lang="en-US" sz="1600" i="1">
                            <a:latin typeface="Cambria Math" panose="02040503050406030204" pitchFamily="18" charset="0"/>
                          </a:rPr>
                          <m:t>(</m:t>
                        </m:r>
                        <m:r>
                          <a:rPr lang="en-US" sz="1600" i="1">
                            <a:latin typeface="Cambria Math" panose="02040503050406030204" pitchFamily="18" charset="0"/>
                          </a:rPr>
                          <m:t>𝑗</m:t>
                        </m:r>
                        <m:r>
                          <m:rPr>
                            <m:sty m:val="p"/>
                          </m:rPr>
                          <a:rPr lang="el-GR" sz="1600" i="1">
                            <a:latin typeface="Cambria Math" panose="02040503050406030204" pitchFamily="18" charset="0"/>
                          </a:rPr>
                          <m:t>ω</m:t>
                        </m:r>
                        <m:r>
                          <a:rPr lang="en-US" sz="1600" i="1">
                            <a:latin typeface="Cambria Math" panose="02040503050406030204" pitchFamily="18" charset="0"/>
                          </a:rPr>
                          <m:t>)</m:t>
                        </m:r>
                      </m:den>
                    </m:f>
                  </m:oMath>
                </a14:m>
                <a:r>
                  <a:rPr lang="en-US" sz="1600" dirty="0"/>
                  <a:t>	</a:t>
                </a:r>
              </a:p>
            </p:txBody>
          </p:sp>
        </mc:Choice>
        <mc:Fallback xmlns="">
          <p:sp>
            <p:nvSpPr>
              <p:cNvPr id="11" name="Rectangle 10">
                <a:extLst>
                  <a:ext uri="{FF2B5EF4-FFF2-40B4-BE49-F238E27FC236}">
                    <a16:creationId xmlns:a16="http://schemas.microsoft.com/office/drawing/2014/main" id="{47378ECF-4C8B-47BE-8FA7-6A821E94E48D}"/>
                  </a:ext>
                </a:extLst>
              </p:cNvPr>
              <p:cNvSpPr>
                <a:spLocks noRot="1" noChangeAspect="1" noMove="1" noResize="1" noEditPoints="1" noAdjustHandles="1" noChangeArrowheads="1" noChangeShapeType="1" noTextEdit="1"/>
              </p:cNvSpPr>
              <p:nvPr/>
            </p:nvSpPr>
            <p:spPr>
              <a:xfrm>
                <a:off x="2082298" y="3581311"/>
                <a:ext cx="2983367" cy="484556"/>
              </a:xfrm>
              <a:prstGeom prst="rect">
                <a:avLst/>
              </a:prstGeom>
              <a:blipFill>
                <a:blip r:embed="rId5"/>
                <a:stretch>
                  <a:fillRect b="-375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34E3121-C06E-4E81-A32B-B298CFA55B47}"/>
              </a:ext>
            </a:extLst>
          </p:cNvPr>
          <p:cNvPicPr>
            <a:picLocks noChangeAspect="1"/>
          </p:cNvPicPr>
          <p:nvPr/>
        </p:nvPicPr>
        <p:blipFill>
          <a:blip r:embed="rId6"/>
          <a:stretch>
            <a:fillRect/>
          </a:stretch>
        </p:blipFill>
        <p:spPr>
          <a:xfrm>
            <a:off x="7219097" y="4399953"/>
            <a:ext cx="4408220" cy="2281767"/>
          </a:xfrm>
          <a:prstGeom prst="rect">
            <a:avLst/>
          </a:prstGeom>
        </p:spPr>
      </p:pic>
    </p:spTree>
    <p:extLst>
      <p:ext uri="{BB962C8B-B14F-4D97-AF65-F5344CB8AC3E}">
        <p14:creationId xmlns:p14="http://schemas.microsoft.com/office/powerpoint/2010/main" val="4089516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7EC402-D678-DF32-CC9B-7B0AA70A1A64}"/>
              </a:ext>
            </a:extLst>
          </p:cNvPr>
          <p:cNvSpPr>
            <a:spLocks noGrp="1"/>
          </p:cNvSpPr>
          <p:nvPr>
            <p:ph type="sldNum" sz="quarter" idx="4"/>
          </p:nvPr>
        </p:nvSpPr>
        <p:spPr/>
        <p:txBody>
          <a:bodyPr/>
          <a:lstStyle/>
          <a:p>
            <a:pPr algn="ctr"/>
            <a:fld id="{933A556B-7C63-244D-9B7C-B0EA8042B330}" type="slidenum">
              <a:rPr lang="en-US" smtClean="0"/>
              <a:pPr algn="ctr"/>
              <a:t>13</a:t>
            </a:fld>
            <a:endParaRPr lang="en-US" dirty="0"/>
          </a:p>
        </p:txBody>
      </p:sp>
      <p:sp>
        <p:nvSpPr>
          <p:cNvPr id="3" name="Title 2">
            <a:extLst>
              <a:ext uri="{FF2B5EF4-FFF2-40B4-BE49-F238E27FC236}">
                <a16:creationId xmlns:a16="http://schemas.microsoft.com/office/drawing/2014/main" id="{0629B239-84E5-D44D-26E8-B806EA364AE4}"/>
              </a:ext>
            </a:extLst>
          </p:cNvPr>
          <p:cNvSpPr>
            <a:spLocks noGrp="1"/>
          </p:cNvSpPr>
          <p:nvPr>
            <p:ph type="title"/>
          </p:nvPr>
        </p:nvSpPr>
        <p:spPr>
          <a:xfrm>
            <a:off x="462579" y="44450"/>
            <a:ext cx="11499925" cy="825178"/>
          </a:xfrm>
        </p:spPr>
        <p:txBody>
          <a:bodyPr>
            <a:normAutofit/>
          </a:bodyPr>
          <a:lstStyle/>
          <a:p>
            <a:pPr algn="ctr"/>
            <a:r>
              <a:rPr lang="en-US" dirty="0"/>
              <a:t>C-AD LLRF (Field Regulation) </a:t>
            </a:r>
          </a:p>
        </p:txBody>
      </p:sp>
      <p:sp>
        <p:nvSpPr>
          <p:cNvPr id="4" name="Text Placeholder 3">
            <a:extLst>
              <a:ext uri="{FF2B5EF4-FFF2-40B4-BE49-F238E27FC236}">
                <a16:creationId xmlns:a16="http://schemas.microsoft.com/office/drawing/2014/main" id="{EDDA615F-7B2F-9C2F-82B9-367825BF5A52}"/>
              </a:ext>
            </a:extLst>
          </p:cNvPr>
          <p:cNvSpPr>
            <a:spLocks noGrp="1"/>
          </p:cNvSpPr>
          <p:nvPr>
            <p:ph type="body" sz="quarter" idx="10"/>
          </p:nvPr>
        </p:nvSpPr>
        <p:spPr>
          <a:xfrm>
            <a:off x="462579" y="839450"/>
            <a:ext cx="11499850" cy="1277217"/>
          </a:xfrm>
        </p:spPr>
        <p:txBody>
          <a:bodyPr>
            <a:normAutofit/>
          </a:bodyPr>
          <a:lstStyle/>
          <a:p>
            <a:r>
              <a:rPr lang="en-US" dirty="0"/>
              <a:t>RF Field noise on 28 MHz cavity with 46 dB of direct-feedback gain:</a:t>
            </a:r>
          </a:p>
          <a:p>
            <a:pPr lvl="1"/>
            <a:r>
              <a:rPr lang="en-US" dirty="0"/>
              <a:t>Phase noise on cavity field identical to noise out from </a:t>
            </a:r>
            <a:r>
              <a:rPr lang="en-US" dirty="0">
                <a:solidFill>
                  <a:srgbClr val="0070C0"/>
                </a:solidFill>
              </a:rPr>
              <a:t>LLRF RF drive</a:t>
            </a:r>
            <a:r>
              <a:rPr lang="en-US" dirty="0"/>
              <a:t>.</a:t>
            </a:r>
          </a:p>
          <a:p>
            <a:pPr lvl="1"/>
            <a:r>
              <a:rPr lang="en-US" dirty="0"/>
              <a:t>No measurable difference was found for all other RHIC RF systems.</a:t>
            </a:r>
          </a:p>
        </p:txBody>
      </p:sp>
      <p:pic>
        <p:nvPicPr>
          <p:cNvPr id="7" name="Picture 6">
            <a:extLst>
              <a:ext uri="{FF2B5EF4-FFF2-40B4-BE49-F238E27FC236}">
                <a16:creationId xmlns:a16="http://schemas.microsoft.com/office/drawing/2014/main" id="{864A8D80-B6E7-4E5F-9B6D-940E8BFC5264}"/>
              </a:ext>
            </a:extLst>
          </p:cNvPr>
          <p:cNvPicPr>
            <a:picLocks noChangeAspect="1"/>
          </p:cNvPicPr>
          <p:nvPr/>
        </p:nvPicPr>
        <p:blipFill>
          <a:blip r:embed="rId2"/>
          <a:stretch>
            <a:fillRect/>
          </a:stretch>
        </p:blipFill>
        <p:spPr>
          <a:xfrm>
            <a:off x="1143236" y="2910625"/>
            <a:ext cx="4773769" cy="3122633"/>
          </a:xfrm>
          <a:prstGeom prst="rect">
            <a:avLst/>
          </a:prstGeom>
        </p:spPr>
      </p:pic>
      <p:pic>
        <p:nvPicPr>
          <p:cNvPr id="9" name="Picture 8">
            <a:extLst>
              <a:ext uri="{FF2B5EF4-FFF2-40B4-BE49-F238E27FC236}">
                <a16:creationId xmlns:a16="http://schemas.microsoft.com/office/drawing/2014/main" id="{CD09DC13-F95B-4EF8-8631-8807BC433648}"/>
              </a:ext>
            </a:extLst>
          </p:cNvPr>
          <p:cNvPicPr>
            <a:picLocks noChangeAspect="1"/>
          </p:cNvPicPr>
          <p:nvPr/>
        </p:nvPicPr>
        <p:blipFill>
          <a:blip r:embed="rId3"/>
          <a:stretch>
            <a:fillRect/>
          </a:stretch>
        </p:blipFill>
        <p:spPr>
          <a:xfrm>
            <a:off x="6089918" y="2910625"/>
            <a:ext cx="4773769" cy="3135513"/>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48057A6-2613-4100-8088-8544AFDE4D91}"/>
                  </a:ext>
                </a:extLst>
              </p:cNvPr>
              <p:cNvSpPr/>
              <p:nvPr/>
            </p:nvSpPr>
            <p:spPr>
              <a:xfrm>
                <a:off x="869928" y="2261947"/>
                <a:ext cx="5213835" cy="646331"/>
              </a:xfrm>
              <a:prstGeom prst="rect">
                <a:avLst/>
              </a:prstGeom>
            </p:spPr>
            <p:txBody>
              <a:bodyPr wrap="square">
                <a:spAutoFit/>
              </a:bodyPr>
              <a:lstStyle/>
              <a:p>
                <a:r>
                  <a:rPr lang="en-US" b="1" dirty="0"/>
                  <a:t>LLRF drive (loop ref) </a:t>
                </a:r>
                <a:r>
                  <a:rPr lang="en-US" dirty="0"/>
                  <a:t>:</a:t>
                </a:r>
              </a:p>
              <a:p>
                <a:r>
                  <a:rPr lang="en-US" dirty="0"/>
                  <a:t> ~ 240 </a:t>
                </a:r>
                <a:r>
                  <a:rPr lang="en-US" dirty="0" err="1"/>
                  <a:t>fsec</a:t>
                </a:r>
                <a:r>
                  <a:rPr lang="en-US" dirty="0"/>
                  <a:t> (0.002</a:t>
                </a:r>
                <a14:m>
                  <m:oMath xmlns:m="http://schemas.openxmlformats.org/officeDocument/2006/math">
                    <m:sSup>
                      <m:sSupPr>
                        <m:ctrlPr>
                          <a:rPr lang="pt-BR"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5</m:t>
                        </m:r>
                      </m:e>
                      <m:sup>
                        <m:r>
                          <a:rPr lang="en-US" i="1">
                            <a:solidFill>
                              <a:schemeClr val="tx1"/>
                            </a:solidFill>
                            <a:latin typeface="Cambria Math" panose="02040503050406030204" pitchFamily="18" charset="0"/>
                          </a:rPr>
                          <m:t>𝑜</m:t>
                        </m:r>
                      </m:sup>
                    </m:sSup>
                  </m:oMath>
                </a14:m>
                <a:r>
                  <a:rPr lang="en-US" dirty="0"/>
                  <a:t> @ 28 MHz) (1 Hz to 10 kHz)</a:t>
                </a:r>
              </a:p>
            </p:txBody>
          </p:sp>
        </mc:Choice>
        <mc:Fallback xmlns="">
          <p:sp>
            <p:nvSpPr>
              <p:cNvPr id="10" name="Rectangle 9">
                <a:extLst>
                  <a:ext uri="{FF2B5EF4-FFF2-40B4-BE49-F238E27FC236}">
                    <a16:creationId xmlns:a16="http://schemas.microsoft.com/office/drawing/2014/main" id="{A48057A6-2613-4100-8088-8544AFDE4D91}"/>
                  </a:ext>
                </a:extLst>
              </p:cNvPr>
              <p:cNvSpPr>
                <a:spLocks noRot="1" noChangeAspect="1" noMove="1" noResize="1" noEditPoints="1" noAdjustHandles="1" noChangeArrowheads="1" noChangeShapeType="1" noTextEdit="1"/>
              </p:cNvSpPr>
              <p:nvPr/>
            </p:nvSpPr>
            <p:spPr>
              <a:xfrm>
                <a:off x="869928" y="2261947"/>
                <a:ext cx="5213835" cy="646331"/>
              </a:xfrm>
              <a:prstGeom prst="rect">
                <a:avLst/>
              </a:prstGeom>
              <a:blipFill>
                <a:blip r:embed="rId4"/>
                <a:stretch>
                  <a:fillRect l="-1053" t="-4717" r="-585" b="-141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1301818A-D02E-4455-9EAD-306E35B54263}"/>
              </a:ext>
            </a:extLst>
          </p:cNvPr>
          <p:cNvSpPr/>
          <p:nvPr/>
        </p:nvSpPr>
        <p:spPr>
          <a:xfrm>
            <a:off x="6102227" y="2264294"/>
            <a:ext cx="5114587" cy="646331"/>
          </a:xfrm>
          <a:prstGeom prst="rect">
            <a:avLst/>
          </a:prstGeom>
        </p:spPr>
        <p:txBody>
          <a:bodyPr wrap="square">
            <a:spAutoFit/>
          </a:bodyPr>
          <a:lstStyle/>
          <a:p>
            <a:r>
              <a:rPr lang="en-US" b="1" dirty="0"/>
              <a:t>Cavity field </a:t>
            </a:r>
            <a:r>
              <a:rPr lang="en-US" dirty="0"/>
              <a:t>: </a:t>
            </a:r>
          </a:p>
          <a:p>
            <a:r>
              <a:rPr lang="en-US" dirty="0"/>
              <a:t>~ 240 fsec (1 Hz to 10 kHz)</a:t>
            </a:r>
          </a:p>
        </p:txBody>
      </p:sp>
    </p:spTree>
    <p:extLst>
      <p:ext uri="{BB962C8B-B14F-4D97-AF65-F5344CB8AC3E}">
        <p14:creationId xmlns:p14="http://schemas.microsoft.com/office/powerpoint/2010/main" val="191118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7EC402-D678-DF32-CC9B-7B0AA70A1A64}"/>
              </a:ext>
            </a:extLst>
          </p:cNvPr>
          <p:cNvSpPr>
            <a:spLocks noGrp="1"/>
          </p:cNvSpPr>
          <p:nvPr>
            <p:ph type="sldNum" sz="quarter" idx="4"/>
          </p:nvPr>
        </p:nvSpPr>
        <p:spPr/>
        <p:txBody>
          <a:bodyPr/>
          <a:lstStyle/>
          <a:p>
            <a:pPr algn="ctr"/>
            <a:fld id="{933A556B-7C63-244D-9B7C-B0EA8042B330}" type="slidenum">
              <a:rPr lang="en-US" smtClean="0"/>
              <a:pPr algn="ctr"/>
              <a:t>14</a:t>
            </a:fld>
            <a:endParaRPr lang="en-US" dirty="0"/>
          </a:p>
        </p:txBody>
      </p:sp>
      <p:sp>
        <p:nvSpPr>
          <p:cNvPr id="3" name="Title 2">
            <a:extLst>
              <a:ext uri="{FF2B5EF4-FFF2-40B4-BE49-F238E27FC236}">
                <a16:creationId xmlns:a16="http://schemas.microsoft.com/office/drawing/2014/main" id="{0629B239-84E5-D44D-26E8-B806EA364AE4}"/>
              </a:ext>
            </a:extLst>
          </p:cNvPr>
          <p:cNvSpPr>
            <a:spLocks noGrp="1"/>
          </p:cNvSpPr>
          <p:nvPr>
            <p:ph type="title"/>
          </p:nvPr>
        </p:nvSpPr>
        <p:spPr/>
        <p:txBody>
          <a:bodyPr/>
          <a:lstStyle/>
          <a:p>
            <a:r>
              <a:rPr lang="en-US" dirty="0"/>
              <a:t>EIC Low-Level RF Control hardware overview </a:t>
            </a:r>
          </a:p>
        </p:txBody>
      </p:sp>
      <p:sp>
        <p:nvSpPr>
          <p:cNvPr id="4" name="Text Placeholder 3">
            <a:extLst>
              <a:ext uri="{FF2B5EF4-FFF2-40B4-BE49-F238E27FC236}">
                <a16:creationId xmlns:a16="http://schemas.microsoft.com/office/drawing/2014/main" id="{EDDA615F-7B2F-9C2F-82B9-367825BF5A52}"/>
              </a:ext>
            </a:extLst>
          </p:cNvPr>
          <p:cNvSpPr>
            <a:spLocks noGrp="1"/>
          </p:cNvSpPr>
          <p:nvPr>
            <p:ph type="body" sz="quarter" idx="10"/>
          </p:nvPr>
        </p:nvSpPr>
        <p:spPr>
          <a:xfrm>
            <a:off x="241978" y="834215"/>
            <a:ext cx="5799017" cy="5325580"/>
          </a:xfrm>
        </p:spPr>
        <p:txBody>
          <a:bodyPr>
            <a:noAutofit/>
          </a:bodyPr>
          <a:lstStyle/>
          <a:p>
            <a:r>
              <a:rPr lang="en-US" sz="1200" dirty="0"/>
              <a:t>LLRF design is based on the </a:t>
            </a:r>
            <a:r>
              <a:rPr lang="en-US" sz="1200" dirty="0">
                <a:solidFill>
                  <a:srgbClr val="0070C0"/>
                </a:solidFill>
              </a:rPr>
              <a:t>EIC common platform hardware </a:t>
            </a:r>
            <a:r>
              <a:rPr lang="en-US" sz="1200" dirty="0"/>
              <a:t>design    </a:t>
            </a:r>
            <a:endParaRPr lang="en-US" sz="1200" i="1" dirty="0"/>
          </a:p>
          <a:p>
            <a:pPr lvl="1"/>
            <a:r>
              <a:rPr lang="en-US" sz="1200" dirty="0"/>
              <a:t>Common general purpose carrier</a:t>
            </a:r>
          </a:p>
          <a:p>
            <a:pPr lvl="1"/>
            <a:r>
              <a:rPr lang="en-US" sz="1200" dirty="0"/>
              <a:t>Function-specific daughtercards 	</a:t>
            </a:r>
          </a:p>
          <a:p>
            <a:pPr lvl="1"/>
            <a:r>
              <a:rPr lang="en-US" sz="1200" dirty="0"/>
              <a:t>Common timing data link Line rate 8 Gbps​</a:t>
            </a:r>
          </a:p>
          <a:p>
            <a:pPr lvl="1"/>
            <a:r>
              <a:rPr lang="en-US" sz="1200" dirty="0"/>
              <a:t>Standard control system interface</a:t>
            </a:r>
          </a:p>
          <a:p>
            <a:pPr lvl="1"/>
            <a:r>
              <a:rPr lang="en-US" sz="1200" dirty="0"/>
              <a:t>100 MHz Master Clock</a:t>
            </a:r>
          </a:p>
          <a:p>
            <a:pPr lvl="1"/>
            <a:endParaRPr lang="en-US" sz="1200" dirty="0"/>
          </a:p>
          <a:p>
            <a:r>
              <a:rPr lang="en-US" sz="1200" dirty="0"/>
              <a:t>EIC common platform hardware is an evolution of </a:t>
            </a:r>
            <a:r>
              <a:rPr lang="en-US" sz="1200" dirty="0">
                <a:solidFill>
                  <a:srgbClr val="0070C0"/>
                </a:solidFill>
              </a:rPr>
              <a:t>RHIC Low-level RF platform </a:t>
            </a:r>
            <a:r>
              <a:rPr lang="en-US" sz="1200" dirty="0"/>
              <a:t>used in C-AD since 2009.</a:t>
            </a:r>
          </a:p>
          <a:p>
            <a:pPr lvl="1"/>
            <a:r>
              <a:rPr lang="en-US" sz="1200" dirty="0"/>
              <a:t>FPGA based carrier card</a:t>
            </a:r>
          </a:p>
          <a:p>
            <a:pPr lvl="1"/>
            <a:r>
              <a:rPr lang="en-US" sz="1200" dirty="0"/>
              <a:t>Gigabit serial link (deterministic / low-latency) timing and data communication</a:t>
            </a:r>
          </a:p>
          <a:p>
            <a:pPr lvl="1"/>
            <a:r>
              <a:rPr lang="en-US" sz="1200" dirty="0"/>
              <a:t>Use function-specific daughtercards </a:t>
            </a:r>
          </a:p>
          <a:p>
            <a:pPr marL="457200" lvl="1" indent="0">
              <a:buNone/>
            </a:pPr>
            <a:endParaRPr lang="en-US" sz="1200" dirty="0"/>
          </a:p>
          <a:p>
            <a:r>
              <a:rPr lang="en-US" sz="1200" dirty="0">
                <a:solidFill>
                  <a:srgbClr val="0070C0"/>
                </a:solidFill>
              </a:rPr>
              <a:t>Major Hardware Components:</a:t>
            </a:r>
          </a:p>
          <a:p>
            <a:pPr lvl="1"/>
            <a:r>
              <a:rPr lang="en-US" sz="1200" dirty="0"/>
              <a:t>Analog Up/Down Converter &amp; LO Generation</a:t>
            </a:r>
            <a:r>
              <a:rPr lang="en-US" sz="1200" b="1" dirty="0"/>
              <a:t>       </a:t>
            </a:r>
          </a:p>
          <a:p>
            <a:pPr lvl="1"/>
            <a:r>
              <a:rPr lang="en-US" sz="1200" dirty="0"/>
              <a:t>Low-Level RF daughter cards (RF ADC/RF DAC)</a:t>
            </a:r>
            <a:r>
              <a:rPr lang="en-US" sz="1200" b="1" dirty="0"/>
              <a:t>  </a:t>
            </a:r>
          </a:p>
          <a:p>
            <a:pPr lvl="1"/>
            <a:r>
              <a:rPr lang="en-US" sz="1200" dirty="0"/>
              <a:t>Resonance &amp; Interlock Design                              </a:t>
            </a:r>
          </a:p>
          <a:p>
            <a:pPr lvl="1"/>
            <a:r>
              <a:rPr lang="en-US" sz="1200" dirty="0"/>
              <a:t>Common platform carrier                   </a:t>
            </a:r>
          </a:p>
          <a:p>
            <a:pPr lvl="1"/>
            <a:r>
              <a:rPr lang="en-US" sz="1200" dirty="0"/>
              <a:t>Extended Carrier</a:t>
            </a:r>
          </a:p>
          <a:p>
            <a:pPr lvl="1"/>
            <a:r>
              <a:rPr lang="en-US" sz="1200" dirty="0"/>
              <a:t>Timing data link (TDL)</a:t>
            </a:r>
          </a:p>
          <a:p>
            <a:pPr lvl="1"/>
            <a:r>
              <a:rPr lang="en-US" sz="1200" dirty="0"/>
              <a:t>Digital IO Card</a:t>
            </a:r>
          </a:p>
          <a:p>
            <a:pPr lvl="1"/>
            <a:r>
              <a:rPr lang="en-US" sz="1200" dirty="0"/>
              <a:t>Based band ADC</a:t>
            </a:r>
          </a:p>
          <a:p>
            <a:pPr lvl="1"/>
            <a:endParaRPr lang="en-US" sz="1200" dirty="0"/>
          </a:p>
          <a:p>
            <a:pPr marL="0" indent="0">
              <a:buNone/>
            </a:pPr>
            <a:endParaRPr lang="en-US" sz="1200" dirty="0"/>
          </a:p>
        </p:txBody>
      </p:sp>
      <p:pic>
        <p:nvPicPr>
          <p:cNvPr id="8" name="Picture 7" descr="A white electronic device with many chips&#10;&#10;Description automatically generated">
            <a:extLst>
              <a:ext uri="{FF2B5EF4-FFF2-40B4-BE49-F238E27FC236}">
                <a16:creationId xmlns:a16="http://schemas.microsoft.com/office/drawing/2014/main" id="{ABA596D4-C8B6-416B-94B9-917BE620B3A0}"/>
              </a:ext>
            </a:extLst>
          </p:cNvPr>
          <p:cNvPicPr>
            <a:picLocks noChangeAspect="1"/>
          </p:cNvPicPr>
          <p:nvPr/>
        </p:nvPicPr>
        <p:blipFill rotWithShape="1">
          <a:blip r:embed="rId2"/>
          <a:srcRect l="2394" r="2504" b="14306"/>
          <a:stretch/>
        </p:blipFill>
        <p:spPr>
          <a:xfrm>
            <a:off x="6040995" y="1408052"/>
            <a:ext cx="5799017" cy="4325669"/>
          </a:xfrm>
          <a:prstGeom prst="rect">
            <a:avLst/>
          </a:prstGeom>
        </p:spPr>
      </p:pic>
      <p:sp>
        <p:nvSpPr>
          <p:cNvPr id="6" name="TextBox 5">
            <a:extLst>
              <a:ext uri="{FF2B5EF4-FFF2-40B4-BE49-F238E27FC236}">
                <a16:creationId xmlns:a16="http://schemas.microsoft.com/office/drawing/2014/main" id="{E63BCD74-2DC4-43C4-B6D4-563774500D43}"/>
              </a:ext>
            </a:extLst>
          </p:cNvPr>
          <p:cNvSpPr txBox="1"/>
          <p:nvPr/>
        </p:nvSpPr>
        <p:spPr>
          <a:xfrm>
            <a:off x="5983981" y="885782"/>
            <a:ext cx="2559517" cy="461665"/>
          </a:xfrm>
          <a:prstGeom prst="rect">
            <a:avLst/>
          </a:prstGeom>
          <a:solidFill>
            <a:schemeClr val="accent4">
              <a:lumMod val="20000"/>
              <a:lumOff val="80000"/>
            </a:schemeClr>
          </a:solidFill>
        </p:spPr>
        <p:txBody>
          <a:bodyPr wrap="square">
            <a:spAutoFit/>
          </a:bodyPr>
          <a:lstStyle/>
          <a:p>
            <a:r>
              <a:rPr lang="en-US" sz="2400" i="1" dirty="0">
                <a:latin typeface="Century Gothic" panose="020B0502020202020204" pitchFamily="34" charset="0"/>
              </a:rPr>
              <a:t>Kevin Mernick</a:t>
            </a:r>
          </a:p>
        </p:txBody>
      </p:sp>
    </p:spTree>
    <p:extLst>
      <p:ext uri="{BB962C8B-B14F-4D97-AF65-F5344CB8AC3E}">
        <p14:creationId xmlns:p14="http://schemas.microsoft.com/office/powerpoint/2010/main" val="939348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6C2C2-8938-477F-BCC5-15FBF72673AF}"/>
              </a:ext>
            </a:extLst>
          </p:cNvPr>
          <p:cNvSpPr>
            <a:spLocks noGrp="1"/>
          </p:cNvSpPr>
          <p:nvPr>
            <p:ph type="body" sz="quarter" idx="10"/>
          </p:nvPr>
        </p:nvSpPr>
        <p:spPr>
          <a:xfrm>
            <a:off x="462580" y="967224"/>
            <a:ext cx="3402838" cy="5207324"/>
          </a:xfrm>
        </p:spPr>
        <p:txBody>
          <a:bodyPr>
            <a:normAutofit fontScale="55000" lnSpcReduction="20000"/>
          </a:bodyPr>
          <a:lstStyle/>
          <a:p>
            <a:r>
              <a:rPr lang="en-US" b="1" i="1" dirty="0">
                <a:solidFill>
                  <a:srgbClr val="0070C0"/>
                </a:solidFill>
                <a:latin typeface="Arial (Body)"/>
              </a:rPr>
              <a:t>Low-Level RF</a:t>
            </a:r>
            <a:r>
              <a:rPr lang="en-US" dirty="0">
                <a:latin typeface="Arial (Body)"/>
              </a:rPr>
              <a:t>: </a:t>
            </a:r>
          </a:p>
          <a:p>
            <a:pPr lvl="1"/>
            <a:r>
              <a:rPr lang="en-US" dirty="0">
                <a:solidFill>
                  <a:srgbClr val="0070C0"/>
                </a:solidFill>
                <a:latin typeface="Arial (Body)"/>
              </a:rPr>
              <a:t>Master clock </a:t>
            </a:r>
            <a:r>
              <a:rPr lang="en-US" dirty="0">
                <a:latin typeface="Arial (Body)"/>
              </a:rPr>
              <a:t>phase noise.</a:t>
            </a:r>
          </a:p>
          <a:p>
            <a:pPr lvl="1"/>
            <a:r>
              <a:rPr lang="en-US" dirty="0">
                <a:latin typeface="Arial (Body)"/>
              </a:rPr>
              <a:t>Clock jitter, nonlinearity on components.</a:t>
            </a:r>
          </a:p>
          <a:p>
            <a:pPr lvl="1"/>
            <a:r>
              <a:rPr lang="en-US" dirty="0">
                <a:solidFill>
                  <a:srgbClr val="0070C0"/>
                </a:solidFill>
                <a:latin typeface="Arial (Body)"/>
              </a:rPr>
              <a:t>DAC &amp; ADC additive jitter</a:t>
            </a:r>
            <a:r>
              <a:rPr lang="en-US" dirty="0">
                <a:latin typeface="Arial (Body)"/>
              </a:rPr>
              <a:t>.</a:t>
            </a:r>
          </a:p>
          <a:p>
            <a:pPr lvl="1"/>
            <a:r>
              <a:rPr lang="en-US" dirty="0">
                <a:latin typeface="Arial (Body)"/>
              </a:rPr>
              <a:t>Crate power supply ripple.</a:t>
            </a:r>
          </a:p>
          <a:p>
            <a:pPr lvl="1"/>
            <a:endParaRPr lang="en-US" dirty="0">
              <a:latin typeface="Arial (Body)"/>
            </a:endParaRPr>
          </a:p>
          <a:p>
            <a:r>
              <a:rPr lang="en-US" b="1" i="1" dirty="0">
                <a:solidFill>
                  <a:srgbClr val="0070C0"/>
                </a:solidFill>
                <a:latin typeface="Arial (Body)"/>
              </a:rPr>
              <a:t>High Power RF</a:t>
            </a:r>
            <a:r>
              <a:rPr lang="en-US" dirty="0">
                <a:latin typeface="Arial (Body)"/>
              </a:rPr>
              <a:t>: </a:t>
            </a:r>
          </a:p>
          <a:p>
            <a:pPr lvl="1"/>
            <a:r>
              <a:rPr lang="en-US" dirty="0">
                <a:solidFill>
                  <a:srgbClr val="0070C0"/>
                </a:solidFill>
                <a:latin typeface="Arial (Body)"/>
              </a:rPr>
              <a:t>Additive noise</a:t>
            </a:r>
            <a:r>
              <a:rPr lang="en-US" dirty="0">
                <a:latin typeface="Arial (Body)"/>
              </a:rPr>
              <a:t>.</a:t>
            </a:r>
          </a:p>
          <a:p>
            <a:pPr lvl="1"/>
            <a:r>
              <a:rPr lang="en-US" dirty="0">
                <a:latin typeface="Arial (Body)"/>
              </a:rPr>
              <a:t>Amplifier power supply ripple.</a:t>
            </a:r>
          </a:p>
          <a:p>
            <a:pPr lvl="1"/>
            <a:r>
              <a:rPr lang="en-US" dirty="0">
                <a:latin typeface="Arial (Body)"/>
              </a:rPr>
              <a:t>Amplifier Nonlinearities.</a:t>
            </a:r>
          </a:p>
          <a:p>
            <a:pPr lvl="1"/>
            <a:endParaRPr lang="en-US" dirty="0">
              <a:latin typeface="Arial (Body)"/>
            </a:endParaRPr>
          </a:p>
          <a:p>
            <a:r>
              <a:rPr lang="en-US" b="1" i="1" dirty="0">
                <a:solidFill>
                  <a:srgbClr val="0070C0"/>
                </a:solidFill>
                <a:latin typeface="Arial (Body)"/>
              </a:rPr>
              <a:t>Cavity</a:t>
            </a:r>
            <a:r>
              <a:rPr lang="en-US" dirty="0">
                <a:latin typeface="Arial (Body)"/>
              </a:rPr>
              <a:t>:</a:t>
            </a:r>
          </a:p>
          <a:p>
            <a:pPr lvl="1"/>
            <a:r>
              <a:rPr lang="en-US" dirty="0">
                <a:solidFill>
                  <a:srgbClr val="0070C0"/>
                </a:solidFill>
                <a:latin typeface="Arial (Body)"/>
              </a:rPr>
              <a:t>Microphonics induce detuning</a:t>
            </a:r>
            <a:r>
              <a:rPr lang="en-US" dirty="0">
                <a:latin typeface="Arial (Body)"/>
              </a:rPr>
              <a:t>.</a:t>
            </a:r>
          </a:p>
          <a:p>
            <a:pPr lvl="1"/>
            <a:r>
              <a:rPr lang="en-US" dirty="0">
                <a:latin typeface="Arial (Body)"/>
              </a:rPr>
              <a:t>Lorentz force detuning.</a:t>
            </a:r>
          </a:p>
          <a:p>
            <a:pPr lvl="1"/>
            <a:r>
              <a:rPr lang="en-US" dirty="0">
                <a:latin typeface="Arial (Body)"/>
              </a:rPr>
              <a:t>Thermal effects (Quenching).</a:t>
            </a:r>
          </a:p>
          <a:p>
            <a:pPr lvl="1"/>
            <a:r>
              <a:rPr lang="en-US" dirty="0">
                <a:latin typeface="Arial (Body)"/>
              </a:rPr>
              <a:t>Field </a:t>
            </a:r>
            <a:r>
              <a:rPr lang="en-US" dirty="0" err="1">
                <a:latin typeface="Arial (Body)"/>
              </a:rPr>
              <a:t>Multipacting</a:t>
            </a:r>
            <a:r>
              <a:rPr lang="en-US" dirty="0">
                <a:latin typeface="Arial (Body)"/>
              </a:rPr>
              <a:t>.</a:t>
            </a:r>
          </a:p>
          <a:p>
            <a:pPr lvl="1"/>
            <a:endParaRPr lang="en-US" dirty="0">
              <a:latin typeface="Arial (Body)"/>
            </a:endParaRPr>
          </a:p>
          <a:p>
            <a:r>
              <a:rPr lang="en-US" b="1" i="1" dirty="0">
                <a:solidFill>
                  <a:srgbClr val="0070C0"/>
                </a:solidFill>
                <a:latin typeface="Arial (Body)"/>
              </a:rPr>
              <a:t>Beam induced:</a:t>
            </a:r>
          </a:p>
          <a:p>
            <a:pPr lvl="1"/>
            <a:r>
              <a:rPr lang="en-US" dirty="0">
                <a:latin typeface="Arial (Body)"/>
              </a:rPr>
              <a:t>HOMs, wake-field.</a:t>
            </a:r>
          </a:p>
          <a:p>
            <a:pPr lvl="1"/>
            <a:r>
              <a:rPr lang="en-US" dirty="0">
                <a:latin typeface="Arial (Body)"/>
              </a:rPr>
              <a:t>Changes on beam spectrum.</a:t>
            </a:r>
          </a:p>
          <a:p>
            <a:pPr lvl="1"/>
            <a:r>
              <a:rPr lang="en-US" dirty="0">
                <a:solidFill>
                  <a:srgbClr val="0070C0"/>
                </a:solidFill>
                <a:latin typeface="Arial (Body)"/>
              </a:rPr>
              <a:t>Transient beam loading</a:t>
            </a:r>
            <a:r>
              <a:rPr lang="en-US" dirty="0">
                <a:latin typeface="Arial (Body)"/>
              </a:rPr>
              <a:t>.</a:t>
            </a:r>
          </a:p>
          <a:p>
            <a:endParaRPr lang="en-US" dirty="0">
              <a:latin typeface="Arial (Body)"/>
            </a:endParaRPr>
          </a:p>
          <a:p>
            <a:r>
              <a:rPr lang="en-US" dirty="0">
                <a:solidFill>
                  <a:srgbClr val="0070C0"/>
                </a:solidFill>
                <a:latin typeface="Arial (Body)"/>
              </a:rPr>
              <a:t>Cross-talk</a:t>
            </a:r>
            <a:r>
              <a:rPr lang="en-US" dirty="0">
                <a:latin typeface="Arial (Body)"/>
              </a:rPr>
              <a:t> between signals.</a:t>
            </a:r>
          </a:p>
          <a:p>
            <a:r>
              <a:rPr lang="en-US" dirty="0">
                <a:solidFill>
                  <a:srgbClr val="0070C0"/>
                </a:solidFill>
                <a:latin typeface="Arial (Body)"/>
              </a:rPr>
              <a:t>Temperature drift</a:t>
            </a:r>
            <a:r>
              <a:rPr lang="en-US" dirty="0">
                <a:latin typeface="Arial (Body)"/>
              </a:rPr>
              <a:t>.</a:t>
            </a:r>
          </a:p>
          <a:p>
            <a:pPr lvl="1"/>
            <a:endParaRPr lang="en-US" dirty="0">
              <a:latin typeface="Arial (Body)"/>
            </a:endParaRPr>
          </a:p>
          <a:p>
            <a:pPr lvl="1"/>
            <a:endParaRPr lang="en-US" dirty="0">
              <a:latin typeface="Arial (Body)"/>
            </a:endParaRPr>
          </a:p>
          <a:p>
            <a:pPr lvl="1"/>
            <a:endParaRPr lang="en-US" dirty="0">
              <a:latin typeface="Arial (Body)"/>
            </a:endParaRPr>
          </a:p>
          <a:p>
            <a:endParaRPr lang="en-US" dirty="0">
              <a:latin typeface="Arial (Body)"/>
            </a:endParaRPr>
          </a:p>
          <a:p>
            <a:pPr marL="914400" lvl="1" indent="-457200">
              <a:buFont typeface="+mj-lt"/>
              <a:buAutoNum type="arabicPeriod"/>
            </a:pPr>
            <a:endParaRPr lang="en-US" dirty="0">
              <a:latin typeface="Arial (Body)"/>
            </a:endParaRPr>
          </a:p>
        </p:txBody>
      </p:sp>
      <p:sp>
        <p:nvSpPr>
          <p:cNvPr id="3" name="Slide Number Placeholder 2">
            <a:extLst>
              <a:ext uri="{FF2B5EF4-FFF2-40B4-BE49-F238E27FC236}">
                <a16:creationId xmlns:a16="http://schemas.microsoft.com/office/drawing/2014/main" id="{049CE9E3-BFD1-4B53-9C85-2AA4EC1D859F}"/>
              </a:ext>
            </a:extLst>
          </p:cNvPr>
          <p:cNvSpPr>
            <a:spLocks noGrp="1"/>
          </p:cNvSpPr>
          <p:nvPr>
            <p:ph type="sldNum" sz="quarter" idx="11"/>
          </p:nvPr>
        </p:nvSpPr>
        <p:spPr/>
        <p:txBody>
          <a:bodyPr/>
          <a:lstStyle/>
          <a:p>
            <a:fld id="{933A556B-7C63-244D-9B7C-B0EA8042B330}" type="slidenum">
              <a:rPr lang="en-US" smtClean="0"/>
              <a:pPr/>
              <a:t>15</a:t>
            </a:fld>
            <a:endParaRPr lang="en-US" dirty="0"/>
          </a:p>
        </p:txBody>
      </p:sp>
      <p:sp>
        <p:nvSpPr>
          <p:cNvPr id="4" name="Title 3">
            <a:extLst>
              <a:ext uri="{FF2B5EF4-FFF2-40B4-BE49-F238E27FC236}">
                <a16:creationId xmlns:a16="http://schemas.microsoft.com/office/drawing/2014/main" id="{E12D043E-BC1E-4791-9743-879BFFAD2300}"/>
              </a:ext>
            </a:extLst>
          </p:cNvPr>
          <p:cNvSpPr>
            <a:spLocks noGrp="1"/>
          </p:cNvSpPr>
          <p:nvPr>
            <p:ph type="title"/>
          </p:nvPr>
        </p:nvSpPr>
        <p:spPr/>
        <p:txBody>
          <a:bodyPr/>
          <a:lstStyle/>
          <a:p>
            <a:pPr algn="ctr"/>
            <a:r>
              <a:rPr lang="en-US" dirty="0"/>
              <a:t>Perturbations on real world RF system</a:t>
            </a:r>
          </a:p>
        </p:txBody>
      </p:sp>
      <p:pic>
        <p:nvPicPr>
          <p:cNvPr id="8" name="Picture 7">
            <a:extLst>
              <a:ext uri="{FF2B5EF4-FFF2-40B4-BE49-F238E27FC236}">
                <a16:creationId xmlns:a16="http://schemas.microsoft.com/office/drawing/2014/main" id="{4E7B2B7D-772D-478B-9365-741F0804274B}"/>
              </a:ext>
            </a:extLst>
          </p:cNvPr>
          <p:cNvPicPr>
            <a:picLocks noChangeAspect="1"/>
          </p:cNvPicPr>
          <p:nvPr/>
        </p:nvPicPr>
        <p:blipFill>
          <a:blip r:embed="rId2"/>
          <a:stretch>
            <a:fillRect/>
          </a:stretch>
        </p:blipFill>
        <p:spPr>
          <a:xfrm>
            <a:off x="8723003" y="1301756"/>
            <a:ext cx="2726285" cy="1922905"/>
          </a:xfrm>
          <a:prstGeom prst="rect">
            <a:avLst/>
          </a:prstGeom>
        </p:spPr>
      </p:pic>
      <p:sp>
        <p:nvSpPr>
          <p:cNvPr id="9" name="TextBox 8">
            <a:extLst>
              <a:ext uri="{FF2B5EF4-FFF2-40B4-BE49-F238E27FC236}">
                <a16:creationId xmlns:a16="http://schemas.microsoft.com/office/drawing/2014/main" id="{87D708C3-C64C-49B5-9831-64E78043CF07}"/>
              </a:ext>
            </a:extLst>
          </p:cNvPr>
          <p:cNvSpPr txBox="1"/>
          <p:nvPr/>
        </p:nvSpPr>
        <p:spPr>
          <a:xfrm>
            <a:off x="3593096" y="1020456"/>
            <a:ext cx="4479111" cy="369332"/>
          </a:xfrm>
          <a:prstGeom prst="rect">
            <a:avLst/>
          </a:prstGeom>
          <a:noFill/>
        </p:spPr>
        <p:txBody>
          <a:bodyPr wrap="none" rtlCol="0">
            <a:spAutoFit/>
          </a:bodyPr>
          <a:lstStyle/>
          <a:p>
            <a:r>
              <a:rPr lang="en-US" dirty="0">
                <a:solidFill>
                  <a:srgbClr val="0070C0"/>
                </a:solidFill>
              </a:rPr>
              <a:t>𝑉(𝑡)) = 𝑉𝐶𝐴𝑉[1 + </a:t>
            </a:r>
            <a:r>
              <a:rPr lang="el-GR" dirty="0">
                <a:solidFill>
                  <a:srgbClr val="0070C0"/>
                </a:solidFill>
              </a:rPr>
              <a:t>α</a:t>
            </a:r>
            <a:r>
              <a:rPr lang="en-US" dirty="0">
                <a:solidFill>
                  <a:srgbClr val="0070C0"/>
                </a:solidFill>
              </a:rPr>
              <a:t>(𝑡)] × sin⁡[𝜔𝑅𝐹(𝑡) + </a:t>
            </a:r>
            <a:r>
              <a:rPr lang="el-GR" dirty="0">
                <a:solidFill>
                  <a:srgbClr val="0070C0"/>
                </a:solidFill>
                <a:latin typeface="Calibri" panose="020F0502020204030204" pitchFamily="34" charset="0"/>
                <a:cs typeface="Calibri" panose="020F0502020204030204" pitchFamily="34" charset="0"/>
              </a:rPr>
              <a:t>ϕ</a:t>
            </a:r>
            <a:r>
              <a:rPr lang="en-US" dirty="0">
                <a:solidFill>
                  <a:srgbClr val="0070C0"/>
                </a:solidFill>
                <a:latin typeface="Calibri" panose="020F0502020204030204" pitchFamily="34" charset="0"/>
                <a:cs typeface="Calibri" panose="020F0502020204030204" pitchFamily="34" charset="0"/>
              </a:rPr>
              <a:t>(t)]</a:t>
            </a:r>
            <a:r>
              <a:rPr lang="en-US" dirty="0">
                <a:solidFill>
                  <a:srgbClr val="0070C0"/>
                </a:solidFill>
              </a:rPr>
              <a:t> </a:t>
            </a:r>
          </a:p>
        </p:txBody>
      </p:sp>
      <p:pic>
        <p:nvPicPr>
          <p:cNvPr id="6" name="Picture 5">
            <a:extLst>
              <a:ext uri="{FF2B5EF4-FFF2-40B4-BE49-F238E27FC236}">
                <a16:creationId xmlns:a16="http://schemas.microsoft.com/office/drawing/2014/main" id="{154620FF-AC96-4FD7-BB4E-FB05975564CF}"/>
              </a:ext>
            </a:extLst>
          </p:cNvPr>
          <p:cNvPicPr>
            <a:picLocks noChangeAspect="1"/>
          </p:cNvPicPr>
          <p:nvPr/>
        </p:nvPicPr>
        <p:blipFill>
          <a:blip r:embed="rId3"/>
          <a:stretch>
            <a:fillRect/>
          </a:stretch>
        </p:blipFill>
        <p:spPr>
          <a:xfrm>
            <a:off x="3682267" y="1489306"/>
            <a:ext cx="4547334" cy="2320502"/>
          </a:xfrm>
          <a:prstGeom prst="rect">
            <a:avLst/>
          </a:prstGeom>
        </p:spPr>
      </p:pic>
      <p:pic>
        <p:nvPicPr>
          <p:cNvPr id="12" name="Picture 11">
            <a:extLst>
              <a:ext uri="{FF2B5EF4-FFF2-40B4-BE49-F238E27FC236}">
                <a16:creationId xmlns:a16="http://schemas.microsoft.com/office/drawing/2014/main" id="{0D361799-499A-4AB7-B88D-AF05052A1744}"/>
              </a:ext>
            </a:extLst>
          </p:cNvPr>
          <p:cNvPicPr>
            <a:picLocks noChangeAspect="1"/>
          </p:cNvPicPr>
          <p:nvPr/>
        </p:nvPicPr>
        <p:blipFill>
          <a:blip r:embed="rId4"/>
          <a:stretch>
            <a:fillRect/>
          </a:stretch>
        </p:blipFill>
        <p:spPr>
          <a:xfrm>
            <a:off x="3530010" y="4079738"/>
            <a:ext cx="3111794" cy="1640920"/>
          </a:xfrm>
          <a:prstGeom prst="rect">
            <a:avLst/>
          </a:prstGeom>
        </p:spPr>
      </p:pic>
      <p:pic>
        <p:nvPicPr>
          <p:cNvPr id="14" name="Picture 13">
            <a:extLst>
              <a:ext uri="{FF2B5EF4-FFF2-40B4-BE49-F238E27FC236}">
                <a16:creationId xmlns:a16="http://schemas.microsoft.com/office/drawing/2014/main" id="{1941A6B3-76AB-427A-81FC-D387805ABCD2}"/>
              </a:ext>
            </a:extLst>
          </p:cNvPr>
          <p:cNvPicPr>
            <a:picLocks noChangeAspect="1"/>
          </p:cNvPicPr>
          <p:nvPr/>
        </p:nvPicPr>
        <p:blipFill>
          <a:blip r:embed="rId5"/>
          <a:stretch>
            <a:fillRect/>
          </a:stretch>
        </p:blipFill>
        <p:spPr>
          <a:xfrm>
            <a:off x="7005986" y="4374418"/>
            <a:ext cx="1897380" cy="1051560"/>
          </a:xfrm>
          <a:prstGeom prst="rect">
            <a:avLst/>
          </a:prstGeom>
        </p:spPr>
      </p:pic>
      <p:pic>
        <p:nvPicPr>
          <p:cNvPr id="16" name="Picture 15">
            <a:extLst>
              <a:ext uri="{FF2B5EF4-FFF2-40B4-BE49-F238E27FC236}">
                <a16:creationId xmlns:a16="http://schemas.microsoft.com/office/drawing/2014/main" id="{76481D9E-D287-49AA-8C91-32164AC2C0DF}"/>
              </a:ext>
            </a:extLst>
          </p:cNvPr>
          <p:cNvPicPr>
            <a:picLocks noChangeAspect="1"/>
          </p:cNvPicPr>
          <p:nvPr/>
        </p:nvPicPr>
        <p:blipFill>
          <a:blip r:embed="rId6"/>
          <a:stretch>
            <a:fillRect/>
          </a:stretch>
        </p:blipFill>
        <p:spPr>
          <a:xfrm>
            <a:off x="9362653" y="3633340"/>
            <a:ext cx="2392680" cy="2557796"/>
          </a:xfrm>
          <a:prstGeom prst="rect">
            <a:avLst/>
          </a:prstGeom>
        </p:spPr>
      </p:pic>
      <p:sp>
        <p:nvSpPr>
          <p:cNvPr id="17" name="TextBox 16">
            <a:extLst>
              <a:ext uri="{FF2B5EF4-FFF2-40B4-BE49-F238E27FC236}">
                <a16:creationId xmlns:a16="http://schemas.microsoft.com/office/drawing/2014/main" id="{4610AED3-3189-436E-8EBB-05B49C881AB1}"/>
              </a:ext>
            </a:extLst>
          </p:cNvPr>
          <p:cNvSpPr txBox="1"/>
          <p:nvPr/>
        </p:nvSpPr>
        <p:spPr>
          <a:xfrm>
            <a:off x="3651858" y="5764348"/>
            <a:ext cx="3262432" cy="369332"/>
          </a:xfrm>
          <a:prstGeom prst="rect">
            <a:avLst/>
          </a:prstGeom>
          <a:noFill/>
        </p:spPr>
        <p:txBody>
          <a:bodyPr wrap="none" rtlCol="0">
            <a:spAutoFit/>
          </a:bodyPr>
          <a:lstStyle/>
          <a:p>
            <a:r>
              <a:rPr lang="en-US" dirty="0">
                <a:solidFill>
                  <a:srgbClr val="0070C0"/>
                </a:solidFill>
              </a:rPr>
              <a:t>Direct Digital Synthesis (DDS)</a:t>
            </a:r>
          </a:p>
        </p:txBody>
      </p:sp>
      <p:sp>
        <p:nvSpPr>
          <p:cNvPr id="18" name="TextBox 17">
            <a:extLst>
              <a:ext uri="{FF2B5EF4-FFF2-40B4-BE49-F238E27FC236}">
                <a16:creationId xmlns:a16="http://schemas.microsoft.com/office/drawing/2014/main" id="{98D2B13B-07E4-4DF0-A78B-64FF3F581795}"/>
              </a:ext>
            </a:extLst>
          </p:cNvPr>
          <p:cNvSpPr txBox="1"/>
          <p:nvPr/>
        </p:nvSpPr>
        <p:spPr>
          <a:xfrm>
            <a:off x="7089633" y="5777145"/>
            <a:ext cx="1441485" cy="369332"/>
          </a:xfrm>
          <a:prstGeom prst="rect">
            <a:avLst/>
          </a:prstGeom>
          <a:noFill/>
        </p:spPr>
        <p:txBody>
          <a:bodyPr wrap="none" rtlCol="0">
            <a:spAutoFit/>
          </a:bodyPr>
          <a:lstStyle/>
          <a:p>
            <a:r>
              <a:rPr lang="en-US" dirty="0">
                <a:solidFill>
                  <a:srgbClr val="0070C0"/>
                </a:solidFill>
              </a:rPr>
              <a:t>RF Amplifier</a:t>
            </a:r>
          </a:p>
        </p:txBody>
      </p:sp>
    </p:spTree>
    <p:extLst>
      <p:ext uri="{BB962C8B-B14F-4D97-AF65-F5344CB8AC3E}">
        <p14:creationId xmlns:p14="http://schemas.microsoft.com/office/powerpoint/2010/main" val="3428361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7EC402-D678-DF32-CC9B-7B0AA70A1A64}"/>
              </a:ext>
            </a:extLst>
          </p:cNvPr>
          <p:cNvSpPr>
            <a:spLocks noGrp="1"/>
          </p:cNvSpPr>
          <p:nvPr>
            <p:ph type="sldNum" sz="quarter" idx="4"/>
          </p:nvPr>
        </p:nvSpPr>
        <p:spPr/>
        <p:txBody>
          <a:bodyPr/>
          <a:lstStyle/>
          <a:p>
            <a:pPr algn="ctr"/>
            <a:fld id="{933A556B-7C63-244D-9B7C-B0EA8042B330}" type="slidenum">
              <a:rPr lang="en-US" smtClean="0"/>
              <a:pPr algn="ctr"/>
              <a:t>16</a:t>
            </a:fld>
            <a:endParaRPr lang="en-US" dirty="0"/>
          </a:p>
        </p:txBody>
      </p:sp>
      <p:sp>
        <p:nvSpPr>
          <p:cNvPr id="3" name="Title 2">
            <a:extLst>
              <a:ext uri="{FF2B5EF4-FFF2-40B4-BE49-F238E27FC236}">
                <a16:creationId xmlns:a16="http://schemas.microsoft.com/office/drawing/2014/main" id="{0629B239-84E5-D44D-26E8-B806EA364AE4}"/>
              </a:ext>
            </a:extLst>
          </p:cNvPr>
          <p:cNvSpPr>
            <a:spLocks noGrp="1"/>
          </p:cNvSpPr>
          <p:nvPr>
            <p:ph type="title"/>
          </p:nvPr>
        </p:nvSpPr>
        <p:spPr>
          <a:xfrm>
            <a:off x="487746" y="3437"/>
            <a:ext cx="11499925" cy="825178"/>
          </a:xfrm>
        </p:spPr>
        <p:txBody>
          <a:bodyPr>
            <a:normAutofit/>
          </a:bodyPr>
          <a:lstStyle/>
          <a:p>
            <a:pPr algn="ctr"/>
            <a:r>
              <a:rPr lang="en-US" dirty="0"/>
              <a:t>EIC Crab Cavity Low-Level RF Solution</a:t>
            </a:r>
            <a:endParaRPr lang="en-US" dirty="0">
              <a:cs typeface="Arial"/>
            </a:endParaRPr>
          </a:p>
        </p:txBody>
      </p:sp>
      <p:sp>
        <p:nvSpPr>
          <p:cNvPr id="4" name="Text Placeholder 3">
            <a:extLst>
              <a:ext uri="{FF2B5EF4-FFF2-40B4-BE49-F238E27FC236}">
                <a16:creationId xmlns:a16="http://schemas.microsoft.com/office/drawing/2014/main" id="{EDDA615F-7B2F-9C2F-82B9-367825BF5A52}"/>
              </a:ext>
            </a:extLst>
          </p:cNvPr>
          <p:cNvSpPr>
            <a:spLocks noGrp="1"/>
          </p:cNvSpPr>
          <p:nvPr>
            <p:ph type="body" sz="quarter" idx="10"/>
          </p:nvPr>
        </p:nvSpPr>
        <p:spPr>
          <a:xfrm>
            <a:off x="279780" y="971234"/>
            <a:ext cx="3405116" cy="5249128"/>
          </a:xfrm>
        </p:spPr>
        <p:txBody>
          <a:bodyPr>
            <a:noAutofit/>
          </a:bodyPr>
          <a:lstStyle/>
          <a:p>
            <a:pPr marL="0" indent="0">
              <a:buNone/>
            </a:pPr>
            <a:r>
              <a:rPr lang="en-US" sz="1000" b="1" i="1" dirty="0">
                <a:solidFill>
                  <a:srgbClr val="0070C0"/>
                </a:solidFill>
              </a:rPr>
              <a:t>Design effort focus in five areas</a:t>
            </a:r>
            <a:r>
              <a:rPr lang="en-US" sz="1000" dirty="0"/>
              <a:t>:</a:t>
            </a:r>
          </a:p>
          <a:p>
            <a:pPr marL="457200" indent="-457200">
              <a:buFont typeface="+mj-lt"/>
              <a:buAutoNum type="arabicPeriod"/>
            </a:pPr>
            <a:r>
              <a:rPr lang="en-US" sz="1000" b="1" i="1" dirty="0">
                <a:solidFill>
                  <a:srgbClr val="0070C0"/>
                </a:solidFill>
              </a:rPr>
              <a:t>Master clock </a:t>
            </a:r>
            <a:r>
              <a:rPr lang="en-US" sz="1000" dirty="0"/>
              <a:t>(RF Noise)</a:t>
            </a:r>
          </a:p>
          <a:p>
            <a:pPr lvl="1"/>
            <a:r>
              <a:rPr lang="en-US" sz="1000" dirty="0"/>
              <a:t>Generation</a:t>
            </a:r>
          </a:p>
          <a:p>
            <a:pPr lvl="1"/>
            <a:r>
              <a:rPr lang="en-US" sz="1000" dirty="0"/>
              <a:t>Distribution</a:t>
            </a:r>
          </a:p>
          <a:p>
            <a:pPr lvl="1"/>
            <a:r>
              <a:rPr lang="en-US" sz="1000" dirty="0"/>
              <a:t>Conditioning</a:t>
            </a:r>
          </a:p>
          <a:p>
            <a:pPr marL="457200" indent="-457200">
              <a:buFont typeface="+mj-lt"/>
              <a:buAutoNum type="arabicPeriod"/>
            </a:pPr>
            <a:r>
              <a:rPr lang="en-US" sz="1000" b="1" i="1" dirty="0">
                <a:solidFill>
                  <a:srgbClr val="0070C0"/>
                </a:solidFill>
              </a:rPr>
              <a:t>Digital Controller</a:t>
            </a:r>
            <a:r>
              <a:rPr lang="en-US" sz="1000" dirty="0">
                <a:solidFill>
                  <a:srgbClr val="0070C0"/>
                </a:solidFill>
              </a:rPr>
              <a:t> </a:t>
            </a:r>
            <a:r>
              <a:rPr lang="en-US" sz="1000" dirty="0"/>
              <a:t>(RF Noise)</a:t>
            </a:r>
          </a:p>
          <a:p>
            <a:pPr lvl="1"/>
            <a:r>
              <a:rPr lang="en-US" sz="1000" dirty="0"/>
              <a:t>Low Noise LLRF drive (DDS).</a:t>
            </a:r>
          </a:p>
          <a:p>
            <a:pPr lvl="1"/>
            <a:r>
              <a:rPr lang="en-US" sz="1000" dirty="0"/>
              <a:t>Low Noise Digitizer (RF ADC)</a:t>
            </a:r>
          </a:p>
          <a:p>
            <a:pPr lvl="1"/>
            <a:r>
              <a:rPr lang="en-US" sz="1000" dirty="0"/>
              <a:t>OTFB reduce impedance (20dB)</a:t>
            </a:r>
          </a:p>
          <a:p>
            <a:pPr lvl="1"/>
            <a:r>
              <a:rPr lang="en-US" sz="1000" dirty="0"/>
              <a:t>Cavity protection (Quench)</a:t>
            </a:r>
          </a:p>
          <a:p>
            <a:pPr lvl="1"/>
            <a:r>
              <a:rPr lang="en-US" sz="1000" dirty="0"/>
              <a:t>Vector Sum Control </a:t>
            </a:r>
          </a:p>
          <a:p>
            <a:pPr lvl="1"/>
            <a:r>
              <a:rPr lang="en-US" sz="1000" dirty="0"/>
              <a:t>Cavity trip recovery</a:t>
            </a:r>
          </a:p>
          <a:p>
            <a:pPr marL="457200" indent="-457200">
              <a:buFont typeface="+mj-lt"/>
              <a:buAutoNum type="arabicPeriod"/>
            </a:pPr>
            <a:r>
              <a:rPr lang="en-US" sz="1000" b="1" i="1" dirty="0">
                <a:solidFill>
                  <a:srgbClr val="0070C0"/>
                </a:solidFill>
              </a:rPr>
              <a:t>Direct-rf feedback </a:t>
            </a:r>
            <a:r>
              <a:rPr lang="en-US" sz="1000" dirty="0"/>
              <a:t>(RF Noise).</a:t>
            </a:r>
          </a:p>
          <a:p>
            <a:pPr lvl="1"/>
            <a:r>
              <a:rPr lang="en-US" sz="1000" dirty="0"/>
              <a:t>Reduce Impedance (Gain = 68 dB)</a:t>
            </a:r>
          </a:p>
          <a:p>
            <a:pPr lvl="1"/>
            <a:r>
              <a:rPr lang="en-US" sz="1000" dirty="0"/>
              <a:t>Low-Noise vs High-gain.</a:t>
            </a:r>
          </a:p>
          <a:p>
            <a:pPr lvl="1"/>
            <a:r>
              <a:rPr lang="en-US" sz="1000" dirty="0"/>
              <a:t>RF Amplifiers RF Noise/Linearity.</a:t>
            </a:r>
          </a:p>
          <a:p>
            <a:pPr lvl="1"/>
            <a:r>
              <a:rPr lang="en-US" sz="1000" dirty="0"/>
              <a:t>Power Limiter.</a:t>
            </a:r>
          </a:p>
          <a:p>
            <a:pPr lvl="1"/>
            <a:r>
              <a:rPr lang="en-US" sz="1000" dirty="0"/>
              <a:t>Cavity quench protection</a:t>
            </a:r>
          </a:p>
          <a:p>
            <a:pPr marL="457200" indent="-457200">
              <a:buFont typeface="+mj-lt"/>
              <a:buAutoNum type="arabicPeriod"/>
            </a:pPr>
            <a:r>
              <a:rPr lang="en-US" sz="1000" dirty="0">
                <a:solidFill>
                  <a:srgbClr val="0070C0"/>
                </a:solidFill>
              </a:rPr>
              <a:t>Each side of IR6</a:t>
            </a:r>
          </a:p>
          <a:p>
            <a:pPr lvl="1"/>
            <a:r>
              <a:rPr lang="en-US" sz="1000" dirty="0"/>
              <a:t>Phase reference line.</a:t>
            </a:r>
          </a:p>
          <a:p>
            <a:pPr lvl="1"/>
            <a:r>
              <a:rPr lang="en-US" sz="1000" dirty="0"/>
              <a:t>Beam phase pickup. </a:t>
            </a:r>
          </a:p>
          <a:p>
            <a:pPr marL="457200" indent="-457200">
              <a:buFont typeface="+mj-lt"/>
              <a:buAutoNum type="arabicPeriod"/>
            </a:pPr>
            <a:r>
              <a:rPr lang="en-US" sz="1000" b="1" i="1" dirty="0">
                <a:solidFill>
                  <a:srgbClr val="0070C0"/>
                </a:solidFill>
              </a:rPr>
              <a:t>Head/Tail measurement system (Instrumentation)</a:t>
            </a:r>
            <a:r>
              <a:rPr lang="en-US" sz="1000" dirty="0"/>
              <a:t>:</a:t>
            </a:r>
          </a:p>
          <a:p>
            <a:pPr lvl="1"/>
            <a:r>
              <a:rPr lang="en-US" sz="1000" dirty="0"/>
              <a:t>Noise cancelation FB Term</a:t>
            </a:r>
          </a:p>
          <a:p>
            <a:pPr lvl="1"/>
            <a:r>
              <a:rPr lang="en-US" sz="1000" dirty="0"/>
              <a:t>Crabbing closure term</a:t>
            </a:r>
          </a:p>
        </p:txBody>
      </p:sp>
      <p:pic>
        <p:nvPicPr>
          <p:cNvPr id="11" name="Content Placeholder 5">
            <a:extLst>
              <a:ext uri="{FF2B5EF4-FFF2-40B4-BE49-F238E27FC236}">
                <a16:creationId xmlns:a16="http://schemas.microsoft.com/office/drawing/2014/main" id="{82945807-5D52-462D-A6E4-193BD2CC9F88}"/>
              </a:ext>
            </a:extLst>
          </p:cNvPr>
          <p:cNvPicPr>
            <a:picLocks noChangeAspect="1"/>
          </p:cNvPicPr>
          <p:nvPr/>
        </p:nvPicPr>
        <p:blipFill>
          <a:blip r:embed="rId3"/>
          <a:stretch>
            <a:fillRect/>
          </a:stretch>
        </p:blipFill>
        <p:spPr>
          <a:xfrm>
            <a:off x="3055089" y="1123997"/>
            <a:ext cx="8548575" cy="5039829"/>
          </a:xfrm>
          <a:prstGeom prst="rect">
            <a:avLst/>
          </a:prstGeom>
        </p:spPr>
      </p:pic>
      <p:sp>
        <p:nvSpPr>
          <p:cNvPr id="5" name="Oval 4">
            <a:extLst>
              <a:ext uri="{FF2B5EF4-FFF2-40B4-BE49-F238E27FC236}">
                <a16:creationId xmlns:a16="http://schemas.microsoft.com/office/drawing/2014/main" id="{0131FB23-25BF-4954-8A2E-26ABC25C3AC6}"/>
              </a:ext>
            </a:extLst>
          </p:cNvPr>
          <p:cNvSpPr/>
          <p:nvPr/>
        </p:nvSpPr>
        <p:spPr>
          <a:xfrm>
            <a:off x="9886268" y="4163246"/>
            <a:ext cx="818866" cy="55273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8137AC-260A-4F0C-81F0-D1E6C8D83D79}"/>
              </a:ext>
            </a:extLst>
          </p:cNvPr>
          <p:cNvSpPr txBox="1"/>
          <p:nvPr/>
        </p:nvSpPr>
        <p:spPr>
          <a:xfrm>
            <a:off x="9783646" y="4675380"/>
            <a:ext cx="115323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Cable bundle</a:t>
            </a:r>
            <a:endParaRPr lang="en-US" sz="1400" dirty="0">
              <a:solidFill>
                <a:srgbClr val="FFC000">
                  <a:lumMod val="75000"/>
                </a:srgbClr>
              </a:solidFill>
              <a:latin typeface="Calibri" panose="020F0502020204030204"/>
            </a:endParaRPr>
          </a:p>
        </p:txBody>
      </p:sp>
      <p:sp>
        <p:nvSpPr>
          <p:cNvPr id="9" name="Oval 8">
            <a:extLst>
              <a:ext uri="{FF2B5EF4-FFF2-40B4-BE49-F238E27FC236}">
                <a16:creationId xmlns:a16="http://schemas.microsoft.com/office/drawing/2014/main" id="{F2CB625F-F6A0-4BB0-87E6-4209D567EB14}"/>
              </a:ext>
            </a:extLst>
          </p:cNvPr>
          <p:cNvSpPr/>
          <p:nvPr/>
        </p:nvSpPr>
        <p:spPr>
          <a:xfrm>
            <a:off x="7044322" y="4037532"/>
            <a:ext cx="759264" cy="416257"/>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728D51C-16D8-41A0-ADF1-EAE99040CC46}"/>
              </a:ext>
            </a:extLst>
          </p:cNvPr>
          <p:cNvSpPr txBox="1"/>
          <p:nvPr/>
        </p:nvSpPr>
        <p:spPr>
          <a:xfrm>
            <a:off x="7276070" y="3739458"/>
            <a:ext cx="17084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Multi-ADCs (Noise)</a:t>
            </a:r>
          </a:p>
        </p:txBody>
      </p:sp>
    </p:spTree>
    <p:extLst>
      <p:ext uri="{BB962C8B-B14F-4D97-AF65-F5344CB8AC3E}">
        <p14:creationId xmlns:p14="http://schemas.microsoft.com/office/powerpoint/2010/main" val="317799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42FAF08-2956-444B-B4BD-F1E12E92C569}"/>
              </a:ext>
            </a:extLst>
          </p:cNvPr>
          <p:cNvPicPr>
            <a:picLocks noChangeAspect="1"/>
          </p:cNvPicPr>
          <p:nvPr/>
        </p:nvPicPr>
        <p:blipFill>
          <a:blip r:embed="rId3"/>
          <a:stretch>
            <a:fillRect/>
          </a:stretch>
        </p:blipFill>
        <p:spPr>
          <a:xfrm>
            <a:off x="1435946" y="826191"/>
            <a:ext cx="9922933" cy="5490403"/>
          </a:xfrm>
          <a:prstGeom prst="rect">
            <a:avLst/>
          </a:prstGeom>
        </p:spPr>
      </p:pic>
      <p:sp>
        <p:nvSpPr>
          <p:cNvPr id="2" name="Title 1">
            <a:extLst>
              <a:ext uri="{FF2B5EF4-FFF2-40B4-BE49-F238E27FC236}">
                <a16:creationId xmlns:a16="http://schemas.microsoft.com/office/drawing/2014/main" id="{FFAA2453-27A0-492B-860D-AF60607D2BD1}"/>
              </a:ext>
            </a:extLst>
          </p:cNvPr>
          <p:cNvSpPr>
            <a:spLocks noGrp="1"/>
          </p:cNvSpPr>
          <p:nvPr>
            <p:ph type="title"/>
          </p:nvPr>
        </p:nvSpPr>
        <p:spPr>
          <a:xfrm>
            <a:off x="2266950" y="1"/>
            <a:ext cx="7886700" cy="817858"/>
          </a:xfrm>
        </p:spPr>
        <p:txBody>
          <a:bodyPr>
            <a:normAutofit/>
          </a:bodyPr>
          <a:lstStyle/>
          <a:p>
            <a:pPr algn="ctr"/>
            <a:r>
              <a:rPr lang="en-US" dirty="0">
                <a:solidFill>
                  <a:schemeClr val="tx1"/>
                </a:solidFill>
              </a:rPr>
              <a:t>Master Clock Distribution</a:t>
            </a:r>
          </a:p>
        </p:txBody>
      </p:sp>
      <p:sp>
        <p:nvSpPr>
          <p:cNvPr id="4" name="Slide Number Placeholder 3">
            <a:extLst>
              <a:ext uri="{FF2B5EF4-FFF2-40B4-BE49-F238E27FC236}">
                <a16:creationId xmlns:a16="http://schemas.microsoft.com/office/drawing/2014/main" id="{613EFF18-1A47-414B-BDEE-404D6AE7CE72}"/>
              </a:ext>
            </a:extLst>
          </p:cNvPr>
          <p:cNvSpPr>
            <a:spLocks noGrp="1"/>
          </p:cNvSpPr>
          <p:nvPr>
            <p:ph type="sldNum" sz="quarter" idx="12"/>
          </p:nvPr>
        </p:nvSpPr>
        <p:spPr/>
        <p:txBody>
          <a:bodyPr/>
          <a:lstStyle/>
          <a:p>
            <a:fld id="{893C5830-40F3-F04E-B2E3-10E6672BA8FF}" type="slidenum">
              <a:rPr lang="en-US" smtClean="0"/>
              <a:t>17</a:t>
            </a:fld>
            <a:endParaRPr lang="en-US"/>
          </a:p>
        </p:txBody>
      </p:sp>
      <p:sp>
        <p:nvSpPr>
          <p:cNvPr id="14" name="Parallelogram 13">
            <a:extLst>
              <a:ext uri="{FF2B5EF4-FFF2-40B4-BE49-F238E27FC236}">
                <a16:creationId xmlns:a16="http://schemas.microsoft.com/office/drawing/2014/main" id="{DB3D72E5-E2CC-49A6-B97A-CFB89A0A41B2}"/>
              </a:ext>
            </a:extLst>
          </p:cNvPr>
          <p:cNvSpPr/>
          <p:nvPr/>
        </p:nvSpPr>
        <p:spPr>
          <a:xfrm>
            <a:off x="7274426" y="3684901"/>
            <a:ext cx="341026" cy="403383"/>
          </a:xfrm>
          <a:prstGeom prst="parallelogram">
            <a:avLst/>
          </a:prstGeom>
          <a:noFill/>
          <a:ln w="317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3D6329DE-0FC2-4688-9AF8-DF13D8D622FD}"/>
              </a:ext>
            </a:extLst>
          </p:cNvPr>
          <p:cNvSpPr txBox="1"/>
          <p:nvPr/>
        </p:nvSpPr>
        <p:spPr>
          <a:xfrm>
            <a:off x="7274425" y="4620249"/>
            <a:ext cx="16117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100 MHZ Master Clock Generation</a:t>
            </a:r>
            <a:r>
              <a:rPr lang="en-US" sz="1400" dirty="0">
                <a:solidFill>
                  <a:srgbClr val="0070C0"/>
                </a:solidFill>
                <a:latin typeface="Calibri" panose="020F0502020204030204"/>
              </a:rPr>
              <a:t> </a:t>
            </a:r>
          </a:p>
        </p:txBody>
      </p:sp>
      <p:cxnSp>
        <p:nvCxnSpPr>
          <p:cNvPr id="16" name="Straight Connector 15">
            <a:extLst>
              <a:ext uri="{FF2B5EF4-FFF2-40B4-BE49-F238E27FC236}">
                <a16:creationId xmlns:a16="http://schemas.microsoft.com/office/drawing/2014/main" id="{A8D924C0-2EAF-417D-8275-1C89DBCB2143}"/>
              </a:ext>
            </a:extLst>
          </p:cNvPr>
          <p:cNvCxnSpPr>
            <a:cxnSpLocks/>
            <a:stCxn id="15" idx="0"/>
          </p:cNvCxnSpPr>
          <p:nvPr/>
        </p:nvCxnSpPr>
        <p:spPr>
          <a:xfrm flipH="1" flipV="1">
            <a:off x="7546141" y="3945317"/>
            <a:ext cx="534150" cy="674932"/>
          </a:xfrm>
          <a:prstGeom prst="line">
            <a:avLst/>
          </a:prstGeom>
          <a:ln w="31750">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2786F6F-A793-476D-AC2C-B55E8625CE5D}"/>
              </a:ext>
            </a:extLst>
          </p:cNvPr>
          <p:cNvCxnSpPr>
            <a:cxnSpLocks/>
            <a:stCxn id="14" idx="5"/>
          </p:cNvCxnSpPr>
          <p:nvPr/>
        </p:nvCxnSpPr>
        <p:spPr>
          <a:xfrm flipH="1" flipV="1">
            <a:off x="5402234" y="1540131"/>
            <a:ext cx="1914820" cy="2346462"/>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34909B-6DCC-4726-82B3-11A4AA507C56}"/>
              </a:ext>
            </a:extLst>
          </p:cNvPr>
          <p:cNvCxnSpPr>
            <a:cxnSpLocks/>
            <a:stCxn id="14" idx="5"/>
          </p:cNvCxnSpPr>
          <p:nvPr/>
        </p:nvCxnSpPr>
        <p:spPr>
          <a:xfrm flipH="1" flipV="1">
            <a:off x="3080766" y="2195689"/>
            <a:ext cx="4236288" cy="1690904"/>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66F105-C17F-488D-83BE-7376250242BA}"/>
              </a:ext>
            </a:extLst>
          </p:cNvPr>
          <p:cNvCxnSpPr>
            <a:cxnSpLocks/>
            <a:stCxn id="14" idx="5"/>
          </p:cNvCxnSpPr>
          <p:nvPr/>
        </p:nvCxnSpPr>
        <p:spPr>
          <a:xfrm flipH="1">
            <a:off x="4636566" y="3886593"/>
            <a:ext cx="2680488" cy="545260"/>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4BEEC9-8B66-4C69-BC79-449849C142C4}"/>
              </a:ext>
            </a:extLst>
          </p:cNvPr>
          <p:cNvCxnSpPr>
            <a:cxnSpLocks/>
            <a:stCxn id="14" idx="5"/>
          </p:cNvCxnSpPr>
          <p:nvPr/>
        </p:nvCxnSpPr>
        <p:spPr>
          <a:xfrm flipH="1">
            <a:off x="5474318" y="3886593"/>
            <a:ext cx="1842736" cy="1735274"/>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128100B-F41C-4AEF-8034-76A89D01D1A9}"/>
              </a:ext>
            </a:extLst>
          </p:cNvPr>
          <p:cNvSpPr txBox="1"/>
          <p:nvPr/>
        </p:nvSpPr>
        <p:spPr>
          <a:xfrm>
            <a:off x="1714564" y="1600965"/>
            <a:ext cx="1195061" cy="646331"/>
          </a:xfrm>
          <a:prstGeom prst="rect">
            <a:avLst/>
          </a:prstGeom>
          <a:noFill/>
        </p:spPr>
        <p:txBody>
          <a:bodyPr wrap="square" rtlCol="0">
            <a:spAutoFit/>
          </a:bodyPr>
          <a:lstStyle/>
          <a:p>
            <a:pPr lvl="0" defTabSz="914400">
              <a:defRPr/>
            </a:pPr>
            <a:r>
              <a:rPr lang="en-US" sz="1200" dirty="0">
                <a:solidFill>
                  <a:srgbClr val="0070C0"/>
                </a:solidFill>
                <a:latin typeface="Calibri" panose="020F0502020204030204"/>
              </a:rPr>
              <a:t>IR10: Clock Receiver, Clean-Up, Drift Comp</a:t>
            </a:r>
            <a:endParaRPr lang="en-US" sz="1200" dirty="0">
              <a:solidFill>
                <a:srgbClr val="0070C0"/>
              </a:solidFill>
              <a:latin typeface="Calibri" panose="020F0502020204030204" pitchFamily="34" charset="0"/>
              <a:cs typeface="Calibri" panose="020F0502020204030204" pitchFamily="34" charset="0"/>
            </a:endParaRPr>
          </a:p>
        </p:txBody>
      </p:sp>
      <p:sp>
        <p:nvSpPr>
          <p:cNvPr id="37" name="Parallelogram 36">
            <a:extLst>
              <a:ext uri="{FF2B5EF4-FFF2-40B4-BE49-F238E27FC236}">
                <a16:creationId xmlns:a16="http://schemas.microsoft.com/office/drawing/2014/main" id="{9C34F5A4-6F8F-4E40-84AB-DAFD752EDF7E}"/>
              </a:ext>
            </a:extLst>
          </p:cNvPr>
          <p:cNvSpPr/>
          <p:nvPr/>
        </p:nvSpPr>
        <p:spPr>
          <a:xfrm>
            <a:off x="5402233" y="4431854"/>
            <a:ext cx="466205" cy="376790"/>
          </a:xfrm>
          <a:prstGeom prst="parallelogram">
            <a:avLst/>
          </a:prstGeom>
          <a:noFill/>
          <a:ln w="317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Slide Number Placeholder 1">
            <a:extLst>
              <a:ext uri="{FF2B5EF4-FFF2-40B4-BE49-F238E27FC236}">
                <a16:creationId xmlns:a16="http://schemas.microsoft.com/office/drawing/2014/main" id="{2B16D56B-E120-4176-AE24-C5A8AC8C1FCD}"/>
              </a:ext>
            </a:extLst>
          </p:cNvPr>
          <p:cNvSpPr txBox="1">
            <a:spLocks/>
          </p:cNvSpPr>
          <p:nvPr/>
        </p:nvSpPr>
        <p:spPr>
          <a:xfrm>
            <a:off x="11530018" y="6316595"/>
            <a:ext cx="43248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33A556B-7C63-244D-9B7C-B0EA8042B330}" type="slidenum">
              <a:rPr lang="en-US" sz="1000" smtClean="0"/>
              <a:pPr algn="ctr"/>
              <a:t>17</a:t>
            </a:fld>
            <a:endParaRPr lang="en-US" sz="1000" dirty="0"/>
          </a:p>
        </p:txBody>
      </p:sp>
      <p:cxnSp>
        <p:nvCxnSpPr>
          <p:cNvPr id="24" name="Straight Connector 23">
            <a:extLst>
              <a:ext uri="{FF2B5EF4-FFF2-40B4-BE49-F238E27FC236}">
                <a16:creationId xmlns:a16="http://schemas.microsoft.com/office/drawing/2014/main" id="{676AF983-00C0-4942-8393-8451BD96CB77}"/>
              </a:ext>
            </a:extLst>
          </p:cNvPr>
          <p:cNvCxnSpPr>
            <a:cxnSpLocks/>
            <a:stCxn id="14" idx="5"/>
            <a:endCxn id="37" idx="1"/>
          </p:cNvCxnSpPr>
          <p:nvPr/>
        </p:nvCxnSpPr>
        <p:spPr>
          <a:xfrm flipH="1">
            <a:off x="5682434" y="3886593"/>
            <a:ext cx="1634620" cy="545261"/>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Parallelogram 27">
            <a:extLst>
              <a:ext uri="{FF2B5EF4-FFF2-40B4-BE49-F238E27FC236}">
                <a16:creationId xmlns:a16="http://schemas.microsoft.com/office/drawing/2014/main" id="{ED1E6D21-E882-4F08-A86D-F705AC3C229A}"/>
              </a:ext>
            </a:extLst>
          </p:cNvPr>
          <p:cNvSpPr/>
          <p:nvPr/>
        </p:nvSpPr>
        <p:spPr>
          <a:xfrm>
            <a:off x="4382687" y="4464850"/>
            <a:ext cx="466205" cy="376790"/>
          </a:xfrm>
          <a:prstGeom prst="parallelogram">
            <a:avLst/>
          </a:prstGeom>
          <a:noFill/>
          <a:ln w="317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19A217AB-0B56-44CE-81C3-0DB3B8F1A1C2}"/>
              </a:ext>
            </a:extLst>
          </p:cNvPr>
          <p:cNvSpPr txBox="1"/>
          <p:nvPr/>
        </p:nvSpPr>
        <p:spPr>
          <a:xfrm>
            <a:off x="3643556" y="5754810"/>
            <a:ext cx="556253" cy="276999"/>
          </a:xfrm>
          <a:prstGeom prst="rect">
            <a:avLst/>
          </a:prstGeom>
          <a:noFill/>
        </p:spPr>
        <p:txBody>
          <a:bodyPr wrap="square" rtlCol="0">
            <a:spAutoFit/>
          </a:bodyPr>
          <a:lstStyle/>
          <a:p>
            <a:pPr lvl="0" defTabSz="914400">
              <a:defRPr/>
            </a:pPr>
            <a:r>
              <a:rPr lang="en-US" sz="1200" dirty="0">
                <a:solidFill>
                  <a:srgbClr val="FFC000">
                    <a:lumMod val="75000"/>
                  </a:srgbClr>
                </a:solidFill>
                <a:latin typeface="Calibri" panose="020F0502020204030204"/>
              </a:rPr>
              <a:t>Crabs</a:t>
            </a:r>
            <a:endParaRPr lang="en-US" sz="1200" dirty="0">
              <a:solidFill>
                <a:srgbClr val="002060"/>
              </a:solidFill>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8340C26F-7BBD-433E-AE2E-E9D8C3CD8D1F}"/>
              </a:ext>
            </a:extLst>
          </p:cNvPr>
          <p:cNvSpPr txBox="1"/>
          <p:nvPr/>
        </p:nvSpPr>
        <p:spPr>
          <a:xfrm>
            <a:off x="4358437" y="4451624"/>
            <a:ext cx="556253" cy="276999"/>
          </a:xfrm>
          <a:prstGeom prst="rect">
            <a:avLst/>
          </a:prstGeom>
          <a:noFill/>
        </p:spPr>
        <p:txBody>
          <a:bodyPr wrap="square" rtlCol="0">
            <a:spAutoFit/>
          </a:bodyPr>
          <a:lstStyle/>
          <a:p>
            <a:pPr lvl="0" defTabSz="914400">
              <a:defRPr/>
            </a:pPr>
            <a:r>
              <a:rPr lang="en-US" sz="1200" dirty="0">
                <a:solidFill>
                  <a:srgbClr val="FF0000"/>
                </a:solidFill>
                <a:latin typeface="Calibri" panose="020F0502020204030204"/>
              </a:rPr>
              <a:t>Crabs</a:t>
            </a:r>
            <a:endParaRPr lang="en-US" sz="1200" dirty="0">
              <a:solidFill>
                <a:srgbClr val="FF0000"/>
              </a:solidFill>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F786C2DA-20D1-4591-A3C7-0A9B6CE41CBD}"/>
              </a:ext>
            </a:extLst>
          </p:cNvPr>
          <p:cNvSpPr txBox="1"/>
          <p:nvPr/>
        </p:nvSpPr>
        <p:spPr>
          <a:xfrm>
            <a:off x="5392923" y="4463223"/>
            <a:ext cx="556253" cy="276999"/>
          </a:xfrm>
          <a:prstGeom prst="rect">
            <a:avLst/>
          </a:prstGeom>
          <a:noFill/>
        </p:spPr>
        <p:txBody>
          <a:bodyPr wrap="square" rtlCol="0">
            <a:spAutoFit/>
          </a:bodyPr>
          <a:lstStyle/>
          <a:p>
            <a:pPr lvl="0" defTabSz="914400">
              <a:defRPr/>
            </a:pPr>
            <a:r>
              <a:rPr lang="en-US" sz="1200" dirty="0">
                <a:solidFill>
                  <a:srgbClr val="FF0000"/>
                </a:solidFill>
                <a:latin typeface="Calibri" panose="020F0502020204030204"/>
              </a:rPr>
              <a:t>Crabs</a:t>
            </a:r>
            <a:endParaRPr lang="en-US" sz="1200" dirty="0">
              <a:solidFill>
                <a:srgbClr val="FF0000"/>
              </a:solidFill>
              <a:latin typeface="Calibri" panose="020F0502020204030204" pitchFamily="34" charset="0"/>
              <a:cs typeface="Calibri" panose="020F0502020204030204" pitchFamily="34" charset="0"/>
            </a:endParaRPr>
          </a:p>
        </p:txBody>
      </p:sp>
      <p:cxnSp>
        <p:nvCxnSpPr>
          <p:cNvPr id="36" name="Straight Connector 35">
            <a:extLst>
              <a:ext uri="{FF2B5EF4-FFF2-40B4-BE49-F238E27FC236}">
                <a16:creationId xmlns:a16="http://schemas.microsoft.com/office/drawing/2014/main" id="{C0EB0A7A-ED67-4076-A80A-7F6190B4A582}"/>
              </a:ext>
            </a:extLst>
          </p:cNvPr>
          <p:cNvCxnSpPr>
            <a:cxnSpLocks/>
          </p:cNvCxnSpPr>
          <p:nvPr/>
        </p:nvCxnSpPr>
        <p:spPr>
          <a:xfrm flipH="1" flipV="1">
            <a:off x="2980267" y="3814283"/>
            <a:ext cx="4388922" cy="52539"/>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AA925F9-A5AB-45FB-B8BE-32261287C4B4}"/>
              </a:ext>
            </a:extLst>
          </p:cNvPr>
          <p:cNvCxnSpPr>
            <a:cxnSpLocks/>
            <a:stCxn id="14" idx="5"/>
          </p:cNvCxnSpPr>
          <p:nvPr/>
        </p:nvCxnSpPr>
        <p:spPr>
          <a:xfrm flipV="1">
            <a:off x="7317054" y="2330027"/>
            <a:ext cx="229047" cy="1556566"/>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B80A813-7D35-4216-B17F-F3930241BBBA}"/>
              </a:ext>
            </a:extLst>
          </p:cNvPr>
          <p:cNvCxnSpPr>
            <a:cxnSpLocks/>
            <a:stCxn id="14" idx="5"/>
          </p:cNvCxnSpPr>
          <p:nvPr/>
        </p:nvCxnSpPr>
        <p:spPr>
          <a:xfrm flipV="1">
            <a:off x="7317054" y="3733385"/>
            <a:ext cx="926093" cy="153208"/>
          </a:xfrm>
          <a:prstGeom prst="line">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335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2453-27A0-492B-860D-AF60607D2BD1}"/>
              </a:ext>
            </a:extLst>
          </p:cNvPr>
          <p:cNvSpPr>
            <a:spLocks noGrp="1"/>
          </p:cNvSpPr>
          <p:nvPr>
            <p:ph type="title"/>
          </p:nvPr>
        </p:nvSpPr>
        <p:spPr>
          <a:xfrm>
            <a:off x="2266950" y="1"/>
            <a:ext cx="7886700" cy="793750"/>
          </a:xfrm>
        </p:spPr>
        <p:txBody>
          <a:bodyPr/>
          <a:lstStyle/>
          <a:p>
            <a:pPr algn="ctr"/>
            <a:r>
              <a:rPr lang="en-US" dirty="0">
                <a:solidFill>
                  <a:schemeClr val="tx1"/>
                </a:solidFill>
              </a:rPr>
              <a:t>RHIC Master Clock</a:t>
            </a:r>
          </a:p>
        </p:txBody>
      </p:sp>
      <p:sp>
        <p:nvSpPr>
          <p:cNvPr id="4" name="Slide Number Placeholder 3">
            <a:extLst>
              <a:ext uri="{FF2B5EF4-FFF2-40B4-BE49-F238E27FC236}">
                <a16:creationId xmlns:a16="http://schemas.microsoft.com/office/drawing/2014/main" id="{613EFF18-1A47-414B-BDEE-404D6AE7CE72}"/>
              </a:ext>
            </a:extLst>
          </p:cNvPr>
          <p:cNvSpPr>
            <a:spLocks noGrp="1"/>
          </p:cNvSpPr>
          <p:nvPr>
            <p:ph type="sldNum" sz="quarter" idx="12"/>
          </p:nvPr>
        </p:nvSpPr>
        <p:spPr/>
        <p:txBody>
          <a:bodyPr/>
          <a:lstStyle/>
          <a:p>
            <a:fld id="{893C5830-40F3-F04E-B2E3-10E6672BA8FF}" type="slidenum">
              <a:rPr lang="en-US" smtClean="0"/>
              <a:t>18</a:t>
            </a:fld>
            <a:endParaRPr lang="en-US"/>
          </a:p>
        </p:txBody>
      </p:sp>
      <p:pic>
        <p:nvPicPr>
          <p:cNvPr id="5" name="Picture 4">
            <a:extLst>
              <a:ext uri="{FF2B5EF4-FFF2-40B4-BE49-F238E27FC236}">
                <a16:creationId xmlns:a16="http://schemas.microsoft.com/office/drawing/2014/main" id="{87291FB1-4EB4-48DB-A920-7B1AAE0BEF78}"/>
              </a:ext>
            </a:extLst>
          </p:cNvPr>
          <p:cNvPicPr>
            <a:picLocks noChangeAspect="1"/>
          </p:cNvPicPr>
          <p:nvPr/>
        </p:nvPicPr>
        <p:blipFill>
          <a:blip r:embed="rId2"/>
          <a:stretch>
            <a:fillRect/>
          </a:stretch>
        </p:blipFill>
        <p:spPr>
          <a:xfrm>
            <a:off x="495639" y="1326984"/>
            <a:ext cx="4838702" cy="2061421"/>
          </a:xfrm>
          <a:prstGeom prst="rect">
            <a:avLst/>
          </a:prstGeom>
        </p:spPr>
      </p:pic>
      <p:sp>
        <p:nvSpPr>
          <p:cNvPr id="6" name="Title 1">
            <a:extLst>
              <a:ext uri="{FF2B5EF4-FFF2-40B4-BE49-F238E27FC236}">
                <a16:creationId xmlns:a16="http://schemas.microsoft.com/office/drawing/2014/main" id="{429FEF50-4AC3-4543-A9FF-9D2ADEE03CD5}"/>
              </a:ext>
            </a:extLst>
          </p:cNvPr>
          <p:cNvSpPr txBox="1">
            <a:spLocks/>
          </p:cNvSpPr>
          <p:nvPr/>
        </p:nvSpPr>
        <p:spPr>
          <a:xfrm>
            <a:off x="767945" y="857913"/>
            <a:ext cx="4276725" cy="490166"/>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b="1" u="none" kern="1200">
                <a:solidFill>
                  <a:srgbClr val="30519D"/>
                </a:solidFill>
                <a:latin typeface="Arial" charset="0"/>
                <a:ea typeface="Arial" charset="0"/>
                <a:cs typeface="Arial" charset="0"/>
              </a:defRPr>
            </a:lvl1pPr>
          </a:lstStyle>
          <a:p>
            <a:pPr algn="ctr"/>
            <a:r>
              <a:rPr lang="en-US" dirty="0"/>
              <a:t>RHIC Master Clock</a:t>
            </a:r>
          </a:p>
        </p:txBody>
      </p:sp>
      <p:pic>
        <p:nvPicPr>
          <p:cNvPr id="8" name="Content Placeholder 15">
            <a:extLst>
              <a:ext uri="{FF2B5EF4-FFF2-40B4-BE49-F238E27FC236}">
                <a16:creationId xmlns:a16="http://schemas.microsoft.com/office/drawing/2014/main" id="{D2A9EEE2-73A8-4E8E-BA28-5D8FED16E5EF}"/>
              </a:ext>
            </a:extLst>
          </p:cNvPr>
          <p:cNvPicPr>
            <a:picLocks noChangeAspect="1"/>
          </p:cNvPicPr>
          <p:nvPr/>
        </p:nvPicPr>
        <p:blipFill>
          <a:blip r:embed="rId3"/>
          <a:srcRect/>
          <a:stretch/>
        </p:blipFill>
        <p:spPr>
          <a:xfrm>
            <a:off x="479730" y="3434577"/>
            <a:ext cx="5049064" cy="2737343"/>
          </a:xfrm>
          <a:prstGeom prst="rect">
            <a:avLst/>
          </a:prstGeom>
        </p:spPr>
      </p:pic>
      <p:sp>
        <p:nvSpPr>
          <p:cNvPr id="29" name="Text Placeholder 3">
            <a:extLst>
              <a:ext uri="{FF2B5EF4-FFF2-40B4-BE49-F238E27FC236}">
                <a16:creationId xmlns:a16="http://schemas.microsoft.com/office/drawing/2014/main" id="{1B3ECB90-E722-4C2D-98AE-1BE2172CE2B4}"/>
              </a:ext>
            </a:extLst>
          </p:cNvPr>
          <p:cNvSpPr txBox="1">
            <a:spLocks/>
          </p:cNvSpPr>
          <p:nvPr/>
        </p:nvSpPr>
        <p:spPr>
          <a:xfrm>
            <a:off x="5690414" y="3824384"/>
            <a:ext cx="6021856" cy="21679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RF Phase noise RHIC Master Clock</a:t>
            </a:r>
          </a:p>
          <a:p>
            <a:r>
              <a:rPr lang="en-US" sz="1400" dirty="0"/>
              <a:t>Good close-in phase noise ~100 </a:t>
            </a:r>
            <a:r>
              <a:rPr lang="en-US" sz="1400" dirty="0" err="1"/>
              <a:t>fsec</a:t>
            </a:r>
            <a:r>
              <a:rPr lang="en-US" sz="1400" dirty="0"/>
              <a:t> rms jitter (1 Hz to 100 kHz)</a:t>
            </a:r>
          </a:p>
          <a:p>
            <a:r>
              <a:rPr lang="en-US" sz="1400" dirty="0"/>
              <a:t>RHIC Master clock phase noise </a:t>
            </a:r>
            <a:r>
              <a:rPr lang="en-US" sz="1400" dirty="0">
                <a:solidFill>
                  <a:srgbClr val="0070C0"/>
                </a:solidFill>
              </a:rPr>
              <a:t>mostly preserved </a:t>
            </a:r>
            <a:r>
              <a:rPr lang="en-US" sz="1400" dirty="0"/>
              <a:t>when transmitted over fiber.</a:t>
            </a:r>
          </a:p>
          <a:p>
            <a:endParaRPr lang="en-US" sz="1400" dirty="0"/>
          </a:p>
          <a:p>
            <a:r>
              <a:rPr lang="en-US" sz="1400" dirty="0"/>
              <a:t>-150 </a:t>
            </a:r>
            <a:r>
              <a:rPr lang="en-US" sz="1400" dirty="0" err="1"/>
              <a:t>dBc</a:t>
            </a:r>
            <a:r>
              <a:rPr lang="en-US" sz="1400" dirty="0"/>
              <a:t>/Hz noise floor limit on fiber transition/recovery is acceptable for RHIC but </a:t>
            </a:r>
            <a:r>
              <a:rPr lang="en-US" sz="1400" dirty="0">
                <a:solidFill>
                  <a:srgbClr val="00B0F0"/>
                </a:solidFill>
              </a:rPr>
              <a:t>not sufficient </a:t>
            </a:r>
            <a:r>
              <a:rPr lang="en-US" sz="1400" dirty="0"/>
              <a:t>for EIC Crab RF Systems.</a:t>
            </a:r>
          </a:p>
          <a:p>
            <a:pPr lvl="1"/>
            <a:endParaRPr lang="en-US" dirty="0"/>
          </a:p>
          <a:p>
            <a:pPr lvl="1"/>
            <a:endParaRPr lang="en-US" dirty="0"/>
          </a:p>
          <a:p>
            <a:pPr marL="914400" lvl="1" indent="-457200">
              <a:buFont typeface="+mj-lt"/>
              <a:buAutoNum type="arabicPeriod"/>
            </a:pPr>
            <a:endParaRPr lang="en-US" dirty="0"/>
          </a:p>
          <a:p>
            <a:pPr marL="457200" lvl="1" indent="0">
              <a:buFont typeface="Arial" panose="020B0604020202020204" pitchFamily="34" charset="0"/>
              <a:buNone/>
            </a:pPr>
            <a:endParaRPr lang="en-US" dirty="0"/>
          </a:p>
        </p:txBody>
      </p:sp>
      <p:pic>
        <p:nvPicPr>
          <p:cNvPr id="30" name="Picture 29">
            <a:extLst>
              <a:ext uri="{FF2B5EF4-FFF2-40B4-BE49-F238E27FC236}">
                <a16:creationId xmlns:a16="http://schemas.microsoft.com/office/drawing/2014/main" id="{42FDF0F0-278F-4D1F-832A-72EA53F338FA}"/>
              </a:ext>
            </a:extLst>
          </p:cNvPr>
          <p:cNvPicPr>
            <a:picLocks noChangeAspect="1"/>
          </p:cNvPicPr>
          <p:nvPr/>
        </p:nvPicPr>
        <p:blipFill>
          <a:blip r:embed="rId4"/>
          <a:stretch>
            <a:fillRect/>
          </a:stretch>
        </p:blipFill>
        <p:spPr>
          <a:xfrm>
            <a:off x="6304543" y="1351066"/>
            <a:ext cx="3731347" cy="2367845"/>
          </a:xfrm>
          <a:prstGeom prst="rect">
            <a:avLst/>
          </a:prstGeom>
        </p:spPr>
      </p:pic>
      <p:cxnSp>
        <p:nvCxnSpPr>
          <p:cNvPr id="31" name="Straight Arrow Connector 30">
            <a:extLst>
              <a:ext uri="{FF2B5EF4-FFF2-40B4-BE49-F238E27FC236}">
                <a16:creationId xmlns:a16="http://schemas.microsoft.com/office/drawing/2014/main" id="{7E771347-48F0-43E5-AA6A-5A7BA51CC6B2}"/>
              </a:ext>
            </a:extLst>
          </p:cNvPr>
          <p:cNvCxnSpPr>
            <a:cxnSpLocks/>
          </p:cNvCxnSpPr>
          <p:nvPr/>
        </p:nvCxnSpPr>
        <p:spPr>
          <a:xfrm flipH="1" flipV="1">
            <a:off x="4460682" y="4309607"/>
            <a:ext cx="1330518" cy="966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EE15C4A-CA53-4153-BBD2-25AE7F013491}"/>
              </a:ext>
            </a:extLst>
          </p:cNvPr>
          <p:cNvCxnSpPr/>
          <p:nvPr/>
        </p:nvCxnSpPr>
        <p:spPr>
          <a:xfrm flipH="1">
            <a:off x="5384800" y="5372100"/>
            <a:ext cx="406400" cy="139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Slide Number Placeholder 1">
            <a:extLst>
              <a:ext uri="{FF2B5EF4-FFF2-40B4-BE49-F238E27FC236}">
                <a16:creationId xmlns:a16="http://schemas.microsoft.com/office/drawing/2014/main" id="{EE9D3DFE-145B-4B02-9AC6-F15A801C56E6}"/>
              </a:ext>
            </a:extLst>
          </p:cNvPr>
          <p:cNvSpPr txBox="1">
            <a:spLocks/>
          </p:cNvSpPr>
          <p:nvPr/>
        </p:nvSpPr>
        <p:spPr>
          <a:xfrm>
            <a:off x="11530018" y="6316595"/>
            <a:ext cx="43248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33A556B-7C63-244D-9B7C-B0EA8042B330}" type="slidenum">
              <a:rPr lang="en-US" sz="1000" smtClean="0"/>
              <a:pPr algn="ctr"/>
              <a:t>18</a:t>
            </a:fld>
            <a:endParaRPr lang="en-US" sz="1000" dirty="0"/>
          </a:p>
        </p:txBody>
      </p:sp>
    </p:spTree>
    <p:extLst>
      <p:ext uri="{BB962C8B-B14F-4D97-AF65-F5344CB8AC3E}">
        <p14:creationId xmlns:p14="http://schemas.microsoft.com/office/powerpoint/2010/main" val="2379068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2453-27A0-492B-860D-AF60607D2BD1}"/>
              </a:ext>
            </a:extLst>
          </p:cNvPr>
          <p:cNvSpPr>
            <a:spLocks noGrp="1"/>
          </p:cNvSpPr>
          <p:nvPr>
            <p:ph type="title"/>
          </p:nvPr>
        </p:nvSpPr>
        <p:spPr>
          <a:xfrm>
            <a:off x="1921693" y="1"/>
            <a:ext cx="7886700" cy="745710"/>
          </a:xfrm>
        </p:spPr>
        <p:txBody>
          <a:bodyPr/>
          <a:lstStyle/>
          <a:p>
            <a:pPr algn="ctr"/>
            <a:r>
              <a:rPr lang="en-US" dirty="0">
                <a:solidFill>
                  <a:schemeClr val="tx1"/>
                </a:solidFill>
              </a:rPr>
              <a:t>EIC Master Clock </a:t>
            </a:r>
          </a:p>
        </p:txBody>
      </p:sp>
      <p:sp>
        <p:nvSpPr>
          <p:cNvPr id="4" name="Slide Number Placeholder 3">
            <a:extLst>
              <a:ext uri="{FF2B5EF4-FFF2-40B4-BE49-F238E27FC236}">
                <a16:creationId xmlns:a16="http://schemas.microsoft.com/office/drawing/2014/main" id="{613EFF18-1A47-414B-BDEE-404D6AE7CE72}"/>
              </a:ext>
            </a:extLst>
          </p:cNvPr>
          <p:cNvSpPr>
            <a:spLocks noGrp="1"/>
          </p:cNvSpPr>
          <p:nvPr>
            <p:ph type="sldNum" sz="quarter" idx="12"/>
          </p:nvPr>
        </p:nvSpPr>
        <p:spPr/>
        <p:txBody>
          <a:bodyPr/>
          <a:lstStyle/>
          <a:p>
            <a:fld id="{893C5830-40F3-F04E-B2E3-10E6672BA8FF}" type="slidenum">
              <a:rPr lang="en-US" smtClean="0"/>
              <a:t>19</a:t>
            </a:fld>
            <a:endParaRPr lang="en-US"/>
          </a:p>
        </p:txBody>
      </p:sp>
      <p:sp>
        <p:nvSpPr>
          <p:cNvPr id="32" name="Text Placeholder 3">
            <a:extLst>
              <a:ext uri="{FF2B5EF4-FFF2-40B4-BE49-F238E27FC236}">
                <a16:creationId xmlns:a16="http://schemas.microsoft.com/office/drawing/2014/main" id="{474626C1-5399-4CB3-ADB3-CED331C6CED0}"/>
              </a:ext>
            </a:extLst>
          </p:cNvPr>
          <p:cNvSpPr txBox="1">
            <a:spLocks/>
          </p:cNvSpPr>
          <p:nvPr/>
        </p:nvSpPr>
        <p:spPr>
          <a:xfrm>
            <a:off x="6978649" y="2792408"/>
            <a:ext cx="5027659" cy="1904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0070C0"/>
                </a:solidFill>
              </a:rPr>
              <a:t>EIC Master Clock source</a:t>
            </a:r>
            <a:r>
              <a:rPr lang="en-US" sz="1400" b="1" dirty="0"/>
              <a:t>:</a:t>
            </a:r>
          </a:p>
          <a:p>
            <a:r>
              <a:rPr lang="en-US" sz="1400" dirty="0"/>
              <a:t>Very-Low Phase Noise (close-in and noise floor)</a:t>
            </a:r>
          </a:p>
          <a:p>
            <a:pPr lvl="1"/>
            <a:r>
              <a:rPr lang="en-US" sz="1000" dirty="0"/>
              <a:t>RMS Jitter: better than 50 </a:t>
            </a:r>
            <a:r>
              <a:rPr lang="en-US" sz="1000" dirty="0" err="1"/>
              <a:t>fsec</a:t>
            </a:r>
            <a:r>
              <a:rPr lang="en-US" sz="1000" dirty="0"/>
              <a:t> (1 Hz to 100 MHz)</a:t>
            </a:r>
          </a:p>
          <a:p>
            <a:r>
              <a:rPr lang="en-US" sz="1400" dirty="0"/>
              <a:t>Thermally stabilized </a:t>
            </a:r>
          </a:p>
          <a:p>
            <a:r>
              <a:rPr lang="en-US" sz="1400" dirty="0"/>
              <a:t>GPS Disciplined Rubidium Oscillator</a:t>
            </a:r>
          </a:p>
          <a:p>
            <a:r>
              <a:rPr lang="en-US" sz="1400" dirty="0"/>
              <a:t>Commercially available</a:t>
            </a:r>
          </a:p>
        </p:txBody>
      </p:sp>
      <p:pic>
        <p:nvPicPr>
          <p:cNvPr id="3" name="Picture 2">
            <a:extLst>
              <a:ext uri="{FF2B5EF4-FFF2-40B4-BE49-F238E27FC236}">
                <a16:creationId xmlns:a16="http://schemas.microsoft.com/office/drawing/2014/main" id="{C9CA49AB-5F34-4BED-B387-103A1AF50930}"/>
              </a:ext>
            </a:extLst>
          </p:cNvPr>
          <p:cNvPicPr>
            <a:picLocks noChangeAspect="1"/>
          </p:cNvPicPr>
          <p:nvPr/>
        </p:nvPicPr>
        <p:blipFill>
          <a:blip r:embed="rId2"/>
          <a:stretch>
            <a:fillRect/>
          </a:stretch>
        </p:blipFill>
        <p:spPr>
          <a:xfrm>
            <a:off x="791407" y="2464017"/>
            <a:ext cx="5954232" cy="3778250"/>
          </a:xfrm>
          <a:prstGeom prst="rect">
            <a:avLst/>
          </a:prstGeom>
        </p:spPr>
      </p:pic>
      <p:pic>
        <p:nvPicPr>
          <p:cNvPr id="7" name="Picture 6">
            <a:extLst>
              <a:ext uri="{FF2B5EF4-FFF2-40B4-BE49-F238E27FC236}">
                <a16:creationId xmlns:a16="http://schemas.microsoft.com/office/drawing/2014/main" id="{D5D652F4-664C-486E-8F27-6E097F8D40CF}"/>
              </a:ext>
            </a:extLst>
          </p:cNvPr>
          <p:cNvPicPr>
            <a:picLocks noChangeAspect="1"/>
          </p:cNvPicPr>
          <p:nvPr/>
        </p:nvPicPr>
        <p:blipFill>
          <a:blip r:embed="rId3"/>
          <a:stretch>
            <a:fillRect/>
          </a:stretch>
        </p:blipFill>
        <p:spPr>
          <a:xfrm>
            <a:off x="1206576" y="926097"/>
            <a:ext cx="9544050" cy="1685925"/>
          </a:xfrm>
          <a:prstGeom prst="rect">
            <a:avLst/>
          </a:prstGeom>
        </p:spPr>
      </p:pic>
      <p:sp>
        <p:nvSpPr>
          <p:cNvPr id="33" name="Text Placeholder 3">
            <a:extLst>
              <a:ext uri="{FF2B5EF4-FFF2-40B4-BE49-F238E27FC236}">
                <a16:creationId xmlns:a16="http://schemas.microsoft.com/office/drawing/2014/main" id="{F4AD7C93-265E-4FF1-80B9-472B0D4FF58D}"/>
              </a:ext>
            </a:extLst>
          </p:cNvPr>
          <p:cNvSpPr txBox="1">
            <a:spLocks/>
          </p:cNvSpPr>
          <p:nvPr/>
        </p:nvSpPr>
        <p:spPr>
          <a:xfrm>
            <a:off x="6883399" y="4998805"/>
            <a:ext cx="4851401" cy="11302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a:p>
            <a:r>
              <a:rPr lang="en-US" sz="1400" dirty="0"/>
              <a:t>Distribution over fiber to each service building</a:t>
            </a:r>
          </a:p>
          <a:p>
            <a:pPr lvl="1"/>
            <a:r>
              <a:rPr lang="en-US" sz="1000" dirty="0"/>
              <a:t>Timing Data Link system</a:t>
            </a:r>
            <a:endParaRPr lang="en-US" dirty="0"/>
          </a:p>
          <a:p>
            <a:pPr lvl="1"/>
            <a:endParaRPr lang="en-US" dirty="0"/>
          </a:p>
          <a:p>
            <a:pPr marL="914400" lvl="1" indent="-457200">
              <a:buFont typeface="+mj-lt"/>
              <a:buAutoNum type="arabicPeriod"/>
            </a:pPr>
            <a:endParaRPr lang="en-US" dirty="0"/>
          </a:p>
          <a:p>
            <a:pPr marL="457200" lvl="1" indent="0">
              <a:buFont typeface="Arial" panose="020B0604020202020204" pitchFamily="34" charset="0"/>
              <a:buNone/>
            </a:pPr>
            <a:endParaRPr lang="en-US" dirty="0"/>
          </a:p>
        </p:txBody>
      </p:sp>
      <p:sp>
        <p:nvSpPr>
          <p:cNvPr id="29" name="Slide Number Placeholder 1">
            <a:extLst>
              <a:ext uri="{FF2B5EF4-FFF2-40B4-BE49-F238E27FC236}">
                <a16:creationId xmlns:a16="http://schemas.microsoft.com/office/drawing/2014/main" id="{8253271D-7949-4BAD-AF61-C0B2AC629FD7}"/>
              </a:ext>
            </a:extLst>
          </p:cNvPr>
          <p:cNvSpPr txBox="1">
            <a:spLocks/>
          </p:cNvSpPr>
          <p:nvPr/>
        </p:nvSpPr>
        <p:spPr>
          <a:xfrm>
            <a:off x="11530018" y="6316595"/>
            <a:ext cx="43248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33A556B-7C63-244D-9B7C-B0EA8042B330}" type="slidenum">
              <a:rPr lang="en-US" sz="1000" smtClean="0"/>
              <a:pPr algn="ctr"/>
              <a:t>19</a:t>
            </a:fld>
            <a:endParaRPr lang="en-US" sz="1000" dirty="0"/>
          </a:p>
        </p:txBody>
      </p:sp>
    </p:spTree>
    <p:extLst>
      <p:ext uri="{BB962C8B-B14F-4D97-AF65-F5344CB8AC3E}">
        <p14:creationId xmlns:p14="http://schemas.microsoft.com/office/powerpoint/2010/main" val="1654316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CCA763-6E7E-5660-77BC-7C88D518AF17}"/>
              </a:ext>
            </a:extLst>
          </p:cNvPr>
          <p:cNvSpPr>
            <a:spLocks noGrp="1"/>
          </p:cNvSpPr>
          <p:nvPr>
            <p:ph type="sldNum" sz="quarter" idx="4"/>
          </p:nvPr>
        </p:nvSpPr>
        <p:spPr/>
        <p:txBody>
          <a:bodyPr/>
          <a:lstStyle/>
          <a:p>
            <a:fld id="{933A556B-7C63-244D-9B7C-B0EA8042B330}" type="slidenum">
              <a:rPr lang="en-US" smtClean="0"/>
              <a:pPr/>
              <a:t>2</a:t>
            </a:fld>
            <a:endParaRPr lang="en-US" dirty="0"/>
          </a:p>
        </p:txBody>
      </p:sp>
      <p:sp>
        <p:nvSpPr>
          <p:cNvPr id="5" name="Title 4">
            <a:extLst>
              <a:ext uri="{FF2B5EF4-FFF2-40B4-BE49-F238E27FC236}">
                <a16:creationId xmlns:a16="http://schemas.microsoft.com/office/drawing/2014/main" id="{F064323D-D818-A2DB-CF42-F9784F8D7FB6}"/>
              </a:ext>
            </a:extLst>
          </p:cNvPr>
          <p:cNvSpPr>
            <a:spLocks noGrp="1"/>
          </p:cNvSpPr>
          <p:nvPr>
            <p:ph type="title"/>
          </p:nvPr>
        </p:nvSpPr>
        <p:spPr/>
        <p:txBody>
          <a:bodyPr/>
          <a:lstStyle/>
          <a:p>
            <a:r>
              <a:rPr lang="en-US"/>
              <a:t>Outline</a:t>
            </a:r>
            <a:endParaRPr lang="en-US" dirty="0"/>
          </a:p>
        </p:txBody>
      </p:sp>
      <p:sp>
        <p:nvSpPr>
          <p:cNvPr id="3" name="Text Placeholder 5">
            <a:extLst>
              <a:ext uri="{FF2B5EF4-FFF2-40B4-BE49-F238E27FC236}">
                <a16:creationId xmlns:a16="http://schemas.microsoft.com/office/drawing/2014/main" id="{9CEB6F35-FF79-44CC-01CA-59107DCB4A2B}"/>
              </a:ext>
            </a:extLst>
          </p:cNvPr>
          <p:cNvSpPr>
            <a:spLocks noGrp="1"/>
          </p:cNvSpPr>
          <p:nvPr>
            <p:ph type="body" sz="quarter" idx="10"/>
          </p:nvPr>
        </p:nvSpPr>
        <p:spPr>
          <a:xfrm>
            <a:off x="610977" y="981075"/>
            <a:ext cx="8864917" cy="5065713"/>
          </a:xfrm>
        </p:spPr>
        <p:txBody>
          <a:bodyPr>
            <a:normAutofit/>
          </a:bodyPr>
          <a:lstStyle/>
          <a:p>
            <a:r>
              <a:rPr lang="en-US" dirty="0"/>
              <a:t>Introduction </a:t>
            </a:r>
          </a:p>
          <a:p>
            <a:r>
              <a:rPr lang="en-US" dirty="0"/>
              <a:t>EIC Crab Systems Overview</a:t>
            </a:r>
          </a:p>
          <a:p>
            <a:r>
              <a:rPr lang="en-US" dirty="0"/>
              <a:t>RF Control Specification</a:t>
            </a:r>
          </a:p>
          <a:p>
            <a:pPr lvl="1"/>
            <a:r>
              <a:rPr lang="en-US" dirty="0"/>
              <a:t>RF Noise</a:t>
            </a:r>
          </a:p>
          <a:p>
            <a:pPr lvl="1"/>
            <a:r>
              <a:rPr lang="en-US" dirty="0"/>
              <a:t>Impedance</a:t>
            </a:r>
          </a:p>
          <a:p>
            <a:pPr lvl="1"/>
            <a:r>
              <a:rPr lang="en-US" dirty="0"/>
              <a:t>Crabbing closure</a:t>
            </a:r>
          </a:p>
          <a:p>
            <a:r>
              <a:rPr lang="en-US" dirty="0"/>
              <a:t>RF Control Hardware</a:t>
            </a:r>
          </a:p>
          <a:p>
            <a:r>
              <a:rPr lang="en-US" dirty="0"/>
              <a:t>Low-Level RF Control Solution</a:t>
            </a:r>
          </a:p>
          <a:p>
            <a:pPr lvl="1"/>
            <a:r>
              <a:rPr lang="en-US" dirty="0"/>
              <a:t>RF Noise</a:t>
            </a:r>
          </a:p>
          <a:p>
            <a:pPr lvl="1"/>
            <a:r>
              <a:rPr lang="en-US" dirty="0"/>
              <a:t>Impedance</a:t>
            </a:r>
          </a:p>
          <a:p>
            <a:r>
              <a:rPr lang="en-US" dirty="0"/>
              <a:t>RF Control Global Plan</a:t>
            </a:r>
          </a:p>
          <a:p>
            <a:r>
              <a:rPr lang="en-US" dirty="0"/>
              <a:t>Summary Status</a:t>
            </a:r>
          </a:p>
        </p:txBody>
      </p:sp>
    </p:spTree>
    <p:extLst>
      <p:ext uri="{BB962C8B-B14F-4D97-AF65-F5344CB8AC3E}">
        <p14:creationId xmlns:p14="http://schemas.microsoft.com/office/powerpoint/2010/main" val="171364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51D786-0186-4455-A6BF-1CE99139FFA0}"/>
              </a:ext>
            </a:extLst>
          </p:cNvPr>
          <p:cNvPicPr>
            <a:picLocks noChangeAspect="1"/>
          </p:cNvPicPr>
          <p:nvPr/>
        </p:nvPicPr>
        <p:blipFill>
          <a:blip r:embed="rId3"/>
          <a:stretch>
            <a:fillRect/>
          </a:stretch>
        </p:blipFill>
        <p:spPr>
          <a:xfrm>
            <a:off x="5363570" y="944613"/>
            <a:ext cx="6166448" cy="5068759"/>
          </a:xfrm>
          <a:prstGeom prst="rect">
            <a:avLst/>
          </a:prstGeom>
        </p:spPr>
      </p:pic>
      <p:sp>
        <p:nvSpPr>
          <p:cNvPr id="2" name="Title 1">
            <a:extLst>
              <a:ext uri="{FF2B5EF4-FFF2-40B4-BE49-F238E27FC236}">
                <a16:creationId xmlns:a16="http://schemas.microsoft.com/office/drawing/2014/main" id="{7D8931FB-4D9F-4F51-9793-1FE16ABDE61F}"/>
              </a:ext>
            </a:extLst>
          </p:cNvPr>
          <p:cNvSpPr>
            <a:spLocks noGrp="1"/>
          </p:cNvSpPr>
          <p:nvPr>
            <p:ph type="title"/>
          </p:nvPr>
        </p:nvSpPr>
        <p:spPr/>
        <p:txBody>
          <a:bodyPr/>
          <a:lstStyle/>
          <a:p>
            <a:pPr algn="ctr"/>
            <a:r>
              <a:rPr lang="en-US" dirty="0">
                <a:solidFill>
                  <a:schemeClr val="tx1"/>
                </a:solidFill>
              </a:rPr>
              <a:t>LLRF Digital Controller: DDS</a:t>
            </a:r>
          </a:p>
        </p:txBody>
      </p:sp>
      <p:sp>
        <p:nvSpPr>
          <p:cNvPr id="3" name="Content Placeholder 2">
            <a:extLst>
              <a:ext uri="{FF2B5EF4-FFF2-40B4-BE49-F238E27FC236}">
                <a16:creationId xmlns:a16="http://schemas.microsoft.com/office/drawing/2014/main" id="{E128A03B-CCFE-4CE5-AFAF-4BD05D13B50B}"/>
              </a:ext>
            </a:extLst>
          </p:cNvPr>
          <p:cNvSpPr>
            <a:spLocks noGrp="1"/>
          </p:cNvSpPr>
          <p:nvPr>
            <p:ph idx="1"/>
          </p:nvPr>
        </p:nvSpPr>
        <p:spPr>
          <a:xfrm>
            <a:off x="317501" y="844627"/>
            <a:ext cx="5429250" cy="2979420"/>
          </a:xfrm>
        </p:spPr>
        <p:txBody>
          <a:bodyPr>
            <a:noAutofit/>
          </a:bodyPr>
          <a:lstStyle/>
          <a:p>
            <a:pPr marL="0" indent="0">
              <a:buNone/>
            </a:pPr>
            <a:r>
              <a:rPr lang="en-US" sz="1100" dirty="0"/>
              <a:t>Most </a:t>
            </a:r>
            <a:r>
              <a:rPr lang="en-US" sz="1100" dirty="0">
                <a:solidFill>
                  <a:srgbClr val="0070C0"/>
                </a:solidFill>
              </a:rPr>
              <a:t>modern Low-Level RF </a:t>
            </a:r>
            <a:r>
              <a:rPr lang="en-US" sz="1100" dirty="0"/>
              <a:t>implement Direct Digital Synthesis (DDS):</a:t>
            </a:r>
          </a:p>
          <a:p>
            <a:pPr lvl="1"/>
            <a:r>
              <a:rPr lang="en-US" sz="1100" dirty="0"/>
              <a:t>FPGA based numerical controlled oscillator (NCO)</a:t>
            </a:r>
          </a:p>
          <a:p>
            <a:pPr lvl="1"/>
            <a:r>
              <a:rPr lang="en-US" sz="1100" dirty="0"/>
              <a:t>Integrated PLL for clock clean up (RHIC,EIC)</a:t>
            </a:r>
          </a:p>
          <a:p>
            <a:pPr lvl="2"/>
            <a:r>
              <a:rPr lang="en-US" sz="1100" dirty="0"/>
              <a:t>On Board High Frequency VCO </a:t>
            </a:r>
          </a:p>
          <a:p>
            <a:pPr lvl="2"/>
            <a:r>
              <a:rPr lang="en-US" sz="1100" dirty="0"/>
              <a:t>On Board PLL IC (</a:t>
            </a:r>
            <a:r>
              <a:rPr lang="en-US" sz="900" dirty="0"/>
              <a:t>RHIC AD9510, EIC CP LTC6952)</a:t>
            </a:r>
          </a:p>
          <a:p>
            <a:pPr lvl="2"/>
            <a:r>
              <a:rPr lang="en-US" sz="1100" dirty="0"/>
              <a:t>Selectable Clock Output Frequency</a:t>
            </a:r>
          </a:p>
          <a:p>
            <a:pPr lvl="2"/>
            <a:r>
              <a:rPr lang="en-US" sz="1100" dirty="0"/>
              <a:t>Low Cost (every board)</a:t>
            </a:r>
          </a:p>
          <a:p>
            <a:pPr lvl="1"/>
            <a:r>
              <a:rPr lang="en-US" sz="1100" dirty="0"/>
              <a:t>Digital to Analog Converter (DAC)</a:t>
            </a:r>
          </a:p>
          <a:p>
            <a:pPr lvl="2"/>
            <a:r>
              <a:rPr lang="en-US" sz="1100" dirty="0"/>
              <a:t>Low latency, 16 Bits parallel interface (feedback)</a:t>
            </a:r>
          </a:p>
          <a:p>
            <a:pPr lvl="2"/>
            <a:r>
              <a:rPr lang="en-US" sz="1100" dirty="0"/>
              <a:t>Older technology</a:t>
            </a:r>
          </a:p>
          <a:p>
            <a:pPr lvl="2"/>
            <a:r>
              <a:rPr lang="en-US" sz="1100" dirty="0"/>
              <a:t>Good trade-off noise performance, clock speed &amp; latency</a:t>
            </a:r>
          </a:p>
          <a:p>
            <a:pPr lvl="3"/>
            <a:r>
              <a:rPr lang="en-US" sz="1100" dirty="0"/>
              <a:t>RHIC DAC (MAX5891) -  600 MSPS</a:t>
            </a:r>
          </a:p>
          <a:p>
            <a:pPr lvl="3"/>
            <a:r>
              <a:rPr lang="en-US" sz="1100" dirty="0"/>
              <a:t>EIC CP DAC (AD9783) most applications – 500 MSPS</a:t>
            </a:r>
          </a:p>
          <a:p>
            <a:pPr lvl="2"/>
            <a:endParaRPr lang="en-US" sz="1100" dirty="0"/>
          </a:p>
          <a:p>
            <a:pPr lvl="1"/>
            <a:endParaRPr lang="en-US" sz="1100" dirty="0"/>
          </a:p>
        </p:txBody>
      </p:sp>
      <p:sp>
        <p:nvSpPr>
          <p:cNvPr id="11" name="TextBox 10">
            <a:extLst>
              <a:ext uri="{FF2B5EF4-FFF2-40B4-BE49-F238E27FC236}">
                <a16:creationId xmlns:a16="http://schemas.microsoft.com/office/drawing/2014/main" id="{585972E7-A931-42A2-8AFD-9535CF9E5133}"/>
              </a:ext>
            </a:extLst>
          </p:cNvPr>
          <p:cNvSpPr txBox="1"/>
          <p:nvPr/>
        </p:nvSpPr>
        <p:spPr>
          <a:xfrm>
            <a:off x="9245882" y="2366053"/>
            <a:ext cx="1600323" cy="461665"/>
          </a:xfrm>
          <a:prstGeom prst="rect">
            <a:avLst/>
          </a:prstGeom>
          <a:noFill/>
        </p:spPr>
        <p:txBody>
          <a:bodyPr wrap="square" rtlCol="0">
            <a:spAutoFit/>
          </a:bodyPr>
          <a:lstStyle/>
          <a:p>
            <a:endParaRPr lang="en-US" sz="1200" dirty="0"/>
          </a:p>
          <a:p>
            <a:endParaRPr lang="en-US" sz="1200" dirty="0"/>
          </a:p>
        </p:txBody>
      </p:sp>
      <p:sp>
        <p:nvSpPr>
          <p:cNvPr id="12" name="Slide Number Placeholder 1">
            <a:extLst>
              <a:ext uri="{FF2B5EF4-FFF2-40B4-BE49-F238E27FC236}">
                <a16:creationId xmlns:a16="http://schemas.microsoft.com/office/drawing/2014/main" id="{9B955CC7-7B97-44F8-BFA3-19D5AE4E7DE7}"/>
              </a:ext>
            </a:extLst>
          </p:cNvPr>
          <p:cNvSpPr txBox="1">
            <a:spLocks/>
          </p:cNvSpPr>
          <p:nvPr/>
        </p:nvSpPr>
        <p:spPr>
          <a:xfrm>
            <a:off x="11530018" y="6316595"/>
            <a:ext cx="43248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33A556B-7C63-244D-9B7C-B0EA8042B330}" type="slidenum">
              <a:rPr lang="en-US" sz="1000" smtClean="0"/>
              <a:pPr algn="ctr"/>
              <a:t>20</a:t>
            </a:fld>
            <a:endParaRPr lang="en-US" sz="1000" dirty="0"/>
          </a:p>
        </p:txBody>
      </p:sp>
      <p:pic>
        <p:nvPicPr>
          <p:cNvPr id="4" name="Picture 3">
            <a:extLst>
              <a:ext uri="{FF2B5EF4-FFF2-40B4-BE49-F238E27FC236}">
                <a16:creationId xmlns:a16="http://schemas.microsoft.com/office/drawing/2014/main" id="{E2C83726-72F7-4EEE-890C-C9EEB036EB11}"/>
              </a:ext>
            </a:extLst>
          </p:cNvPr>
          <p:cNvPicPr>
            <a:picLocks noChangeAspect="1"/>
          </p:cNvPicPr>
          <p:nvPr/>
        </p:nvPicPr>
        <p:blipFill>
          <a:blip r:embed="rId4"/>
          <a:stretch>
            <a:fillRect/>
          </a:stretch>
        </p:blipFill>
        <p:spPr>
          <a:xfrm>
            <a:off x="462579" y="3778855"/>
            <a:ext cx="4955582" cy="2979420"/>
          </a:xfrm>
          <a:prstGeom prst="rect">
            <a:avLst/>
          </a:prstGeom>
        </p:spPr>
      </p:pic>
      <p:sp>
        <p:nvSpPr>
          <p:cNvPr id="10" name="TextBox 9">
            <a:extLst>
              <a:ext uri="{FF2B5EF4-FFF2-40B4-BE49-F238E27FC236}">
                <a16:creationId xmlns:a16="http://schemas.microsoft.com/office/drawing/2014/main" id="{760DF162-24A1-4AC0-B18F-4E0F5F72469E}"/>
              </a:ext>
            </a:extLst>
          </p:cNvPr>
          <p:cNvSpPr txBox="1"/>
          <p:nvPr/>
        </p:nvSpPr>
        <p:spPr>
          <a:xfrm>
            <a:off x="6154910" y="4110658"/>
            <a:ext cx="3801128" cy="276999"/>
          </a:xfrm>
          <a:prstGeom prst="rect">
            <a:avLst/>
          </a:prstGeom>
          <a:noFill/>
        </p:spPr>
        <p:txBody>
          <a:bodyPr wrap="square" rtlCol="0">
            <a:spAutoFit/>
          </a:bodyPr>
          <a:lstStyle/>
          <a:p>
            <a:r>
              <a:rPr lang="en-US" sz="1200" dirty="0"/>
              <a:t>EIC CP DAC @ 197 MHz (LTC6952 PLL &amp; AD9783) </a:t>
            </a:r>
          </a:p>
        </p:txBody>
      </p:sp>
      <p:cxnSp>
        <p:nvCxnSpPr>
          <p:cNvPr id="6" name="Straight Arrow Connector 5">
            <a:extLst>
              <a:ext uri="{FF2B5EF4-FFF2-40B4-BE49-F238E27FC236}">
                <a16:creationId xmlns:a16="http://schemas.microsoft.com/office/drawing/2014/main" id="{641043DB-5D39-4DA1-983F-1C8D76218C73}"/>
              </a:ext>
            </a:extLst>
          </p:cNvPr>
          <p:cNvCxnSpPr>
            <a:cxnSpLocks/>
          </p:cNvCxnSpPr>
          <p:nvPr/>
        </p:nvCxnSpPr>
        <p:spPr>
          <a:xfrm flipV="1">
            <a:off x="7083188" y="3712191"/>
            <a:ext cx="777922" cy="398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56F63B-A3CE-4571-A1A2-E6F9DA0989D4}"/>
              </a:ext>
            </a:extLst>
          </p:cNvPr>
          <p:cNvSpPr txBox="1"/>
          <p:nvPr/>
        </p:nvSpPr>
        <p:spPr>
          <a:xfrm>
            <a:off x="7260382" y="2648243"/>
            <a:ext cx="3801129" cy="276999"/>
          </a:xfrm>
          <a:prstGeom prst="rect">
            <a:avLst/>
          </a:prstGeom>
          <a:noFill/>
        </p:spPr>
        <p:txBody>
          <a:bodyPr wrap="square" rtlCol="0">
            <a:spAutoFit/>
          </a:bodyPr>
          <a:lstStyle/>
          <a:p>
            <a:r>
              <a:rPr lang="en-US" sz="1200" dirty="0"/>
              <a:t>RHIC LLRF @ 197 MHz (AD9510 PLL &amp; MAX5891) </a:t>
            </a:r>
          </a:p>
        </p:txBody>
      </p:sp>
      <p:cxnSp>
        <p:nvCxnSpPr>
          <p:cNvPr id="14" name="Straight Arrow Connector 13">
            <a:extLst>
              <a:ext uri="{FF2B5EF4-FFF2-40B4-BE49-F238E27FC236}">
                <a16:creationId xmlns:a16="http://schemas.microsoft.com/office/drawing/2014/main" id="{EDF2D1E7-74A9-4C0F-865C-9A7C9F6CF37F}"/>
              </a:ext>
            </a:extLst>
          </p:cNvPr>
          <p:cNvCxnSpPr>
            <a:cxnSpLocks/>
          </p:cNvCxnSpPr>
          <p:nvPr/>
        </p:nvCxnSpPr>
        <p:spPr>
          <a:xfrm flipH="1">
            <a:off x="9456051" y="2886649"/>
            <a:ext cx="413769" cy="892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923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31FB-4D9F-4F51-9793-1FE16ABDE61F}"/>
              </a:ext>
            </a:extLst>
          </p:cNvPr>
          <p:cNvSpPr>
            <a:spLocks noGrp="1"/>
          </p:cNvSpPr>
          <p:nvPr>
            <p:ph type="title"/>
          </p:nvPr>
        </p:nvSpPr>
        <p:spPr/>
        <p:txBody>
          <a:bodyPr/>
          <a:lstStyle/>
          <a:p>
            <a:pPr algn="ctr"/>
            <a:r>
              <a:rPr lang="en-US" dirty="0">
                <a:solidFill>
                  <a:schemeClr val="tx1"/>
                </a:solidFill>
              </a:rPr>
              <a:t>LLRF Digital Controller: Crabs DDS</a:t>
            </a:r>
          </a:p>
        </p:txBody>
      </p:sp>
      <p:sp>
        <p:nvSpPr>
          <p:cNvPr id="3" name="Content Placeholder 2">
            <a:extLst>
              <a:ext uri="{FF2B5EF4-FFF2-40B4-BE49-F238E27FC236}">
                <a16:creationId xmlns:a16="http://schemas.microsoft.com/office/drawing/2014/main" id="{E128A03B-CCFE-4CE5-AFAF-4BD05D13B50B}"/>
              </a:ext>
            </a:extLst>
          </p:cNvPr>
          <p:cNvSpPr>
            <a:spLocks noGrp="1"/>
          </p:cNvSpPr>
          <p:nvPr>
            <p:ph idx="1"/>
          </p:nvPr>
        </p:nvSpPr>
        <p:spPr>
          <a:xfrm>
            <a:off x="462579" y="1176729"/>
            <a:ext cx="4753998" cy="2385248"/>
          </a:xfrm>
        </p:spPr>
        <p:txBody>
          <a:bodyPr>
            <a:normAutofit fontScale="85000" lnSpcReduction="20000"/>
          </a:bodyPr>
          <a:lstStyle/>
          <a:p>
            <a:pPr marL="0" indent="0">
              <a:buNone/>
            </a:pPr>
            <a:r>
              <a:rPr lang="en-US" sz="1600" b="1" i="1" dirty="0">
                <a:solidFill>
                  <a:srgbClr val="0070C0"/>
                </a:solidFill>
              </a:rPr>
              <a:t>EIC Crab Cavity Low-Level RF</a:t>
            </a:r>
            <a:r>
              <a:rPr lang="en-US" sz="1600" dirty="0"/>
              <a:t>:</a:t>
            </a:r>
          </a:p>
          <a:p>
            <a:pPr lvl="1"/>
            <a:r>
              <a:rPr lang="en-US" sz="1400" dirty="0"/>
              <a:t>FPGA based numerical controlled oscillator (NCO)</a:t>
            </a:r>
          </a:p>
          <a:p>
            <a:pPr lvl="1"/>
            <a:r>
              <a:rPr lang="en-US" sz="1400" dirty="0"/>
              <a:t>Digital to Analog Converter (DAC)</a:t>
            </a:r>
          </a:p>
          <a:p>
            <a:pPr lvl="2"/>
            <a:r>
              <a:rPr lang="en-US" sz="1300" dirty="0"/>
              <a:t>High Speed RF DAC (AD9164): 16 Bits, 12 GSPS</a:t>
            </a:r>
          </a:p>
          <a:p>
            <a:pPr lvl="2"/>
            <a:r>
              <a:rPr lang="en-US" sz="1300" dirty="0"/>
              <a:t>New technology </a:t>
            </a:r>
          </a:p>
          <a:p>
            <a:pPr lvl="2"/>
            <a:r>
              <a:rPr lang="en-US" sz="1300" dirty="0"/>
              <a:t>Improved phase noise performance vs parallel DACs</a:t>
            </a:r>
          </a:p>
          <a:p>
            <a:pPr lvl="2"/>
            <a:r>
              <a:rPr lang="en-US" sz="1400" dirty="0"/>
              <a:t>Requires High Speed Clock</a:t>
            </a:r>
          </a:p>
          <a:p>
            <a:pPr lvl="1"/>
            <a:r>
              <a:rPr lang="en-US" sz="1400" dirty="0"/>
              <a:t>Dedicated Clock Receiver Board</a:t>
            </a:r>
          </a:p>
          <a:p>
            <a:pPr lvl="2"/>
            <a:r>
              <a:rPr lang="en-US" sz="1300" dirty="0"/>
              <a:t>Ultra-low Noise 100 MHz VCO </a:t>
            </a:r>
          </a:p>
          <a:p>
            <a:pPr lvl="2"/>
            <a:r>
              <a:rPr lang="en-US" sz="1300" dirty="0"/>
              <a:t>Low-Noise clock multipliers </a:t>
            </a:r>
          </a:p>
          <a:p>
            <a:pPr lvl="2"/>
            <a:r>
              <a:rPr lang="en-US" sz="1300" dirty="0"/>
              <a:t>Low-Bandwidth Lock to reference clock </a:t>
            </a:r>
          </a:p>
          <a:p>
            <a:pPr lvl="2"/>
            <a:r>
              <a:rPr lang="en-US" sz="1300" dirty="0"/>
              <a:t>One for each (Crab building)</a:t>
            </a:r>
          </a:p>
          <a:p>
            <a:pPr lvl="1"/>
            <a:endParaRPr lang="en-US" sz="1400" dirty="0"/>
          </a:p>
          <a:p>
            <a:pPr lvl="1"/>
            <a:endParaRPr lang="en-US" sz="1400" dirty="0"/>
          </a:p>
        </p:txBody>
      </p:sp>
      <p:pic>
        <p:nvPicPr>
          <p:cNvPr id="6" name="Picture 5">
            <a:extLst>
              <a:ext uri="{FF2B5EF4-FFF2-40B4-BE49-F238E27FC236}">
                <a16:creationId xmlns:a16="http://schemas.microsoft.com/office/drawing/2014/main" id="{89774590-D4F1-4849-B6A3-70A9199169D5}"/>
              </a:ext>
            </a:extLst>
          </p:cNvPr>
          <p:cNvPicPr>
            <a:picLocks noChangeAspect="1"/>
          </p:cNvPicPr>
          <p:nvPr/>
        </p:nvPicPr>
        <p:blipFill>
          <a:blip r:embed="rId3"/>
          <a:stretch>
            <a:fillRect/>
          </a:stretch>
        </p:blipFill>
        <p:spPr>
          <a:xfrm>
            <a:off x="982639" y="4022351"/>
            <a:ext cx="10672549" cy="2291452"/>
          </a:xfrm>
          <a:prstGeom prst="rect">
            <a:avLst/>
          </a:prstGeom>
        </p:spPr>
      </p:pic>
      <p:sp>
        <p:nvSpPr>
          <p:cNvPr id="7" name="Slide Number Placeholder 1">
            <a:extLst>
              <a:ext uri="{FF2B5EF4-FFF2-40B4-BE49-F238E27FC236}">
                <a16:creationId xmlns:a16="http://schemas.microsoft.com/office/drawing/2014/main" id="{CDD8180A-1BEB-4A9E-BB2F-FBF4EDC4BB44}"/>
              </a:ext>
            </a:extLst>
          </p:cNvPr>
          <p:cNvSpPr txBox="1">
            <a:spLocks/>
          </p:cNvSpPr>
          <p:nvPr/>
        </p:nvSpPr>
        <p:spPr>
          <a:xfrm>
            <a:off x="11530018" y="6316595"/>
            <a:ext cx="43248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33A556B-7C63-244D-9B7C-B0EA8042B330}" type="slidenum">
              <a:rPr lang="en-US" sz="1000" smtClean="0"/>
              <a:pPr algn="ctr"/>
              <a:t>21</a:t>
            </a:fld>
            <a:endParaRPr lang="en-US" sz="1000" dirty="0"/>
          </a:p>
        </p:txBody>
      </p:sp>
      <p:pic>
        <p:nvPicPr>
          <p:cNvPr id="24" name="Picture 23">
            <a:extLst>
              <a:ext uri="{FF2B5EF4-FFF2-40B4-BE49-F238E27FC236}">
                <a16:creationId xmlns:a16="http://schemas.microsoft.com/office/drawing/2014/main" id="{87255F13-974E-4604-B1D2-99E1FCEABDBB}"/>
              </a:ext>
            </a:extLst>
          </p:cNvPr>
          <p:cNvPicPr>
            <a:picLocks noChangeAspect="1"/>
          </p:cNvPicPr>
          <p:nvPr/>
        </p:nvPicPr>
        <p:blipFill>
          <a:blip r:embed="rId4"/>
          <a:stretch>
            <a:fillRect/>
          </a:stretch>
        </p:blipFill>
        <p:spPr>
          <a:xfrm>
            <a:off x="5540992" y="1270523"/>
            <a:ext cx="5663820" cy="2499564"/>
          </a:xfrm>
          <a:prstGeom prst="rect">
            <a:avLst/>
          </a:prstGeom>
        </p:spPr>
      </p:pic>
    </p:spTree>
    <p:extLst>
      <p:ext uri="{BB962C8B-B14F-4D97-AF65-F5344CB8AC3E}">
        <p14:creationId xmlns:p14="http://schemas.microsoft.com/office/powerpoint/2010/main" val="1222727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31FB-4D9F-4F51-9793-1FE16ABDE61F}"/>
              </a:ext>
            </a:extLst>
          </p:cNvPr>
          <p:cNvSpPr>
            <a:spLocks noGrp="1"/>
          </p:cNvSpPr>
          <p:nvPr>
            <p:ph type="title"/>
          </p:nvPr>
        </p:nvSpPr>
        <p:spPr/>
        <p:txBody>
          <a:bodyPr/>
          <a:lstStyle/>
          <a:p>
            <a:pPr algn="ctr"/>
            <a:r>
              <a:rPr lang="en-US" dirty="0">
                <a:solidFill>
                  <a:schemeClr val="tx1"/>
                </a:solidFill>
              </a:rPr>
              <a:t>Crabs DDS: External clock receiver PLL</a:t>
            </a:r>
          </a:p>
        </p:txBody>
      </p:sp>
      <p:pic>
        <p:nvPicPr>
          <p:cNvPr id="6" name="Picture 5">
            <a:extLst>
              <a:ext uri="{FF2B5EF4-FFF2-40B4-BE49-F238E27FC236}">
                <a16:creationId xmlns:a16="http://schemas.microsoft.com/office/drawing/2014/main" id="{89774590-D4F1-4849-B6A3-70A9199169D5}"/>
              </a:ext>
            </a:extLst>
          </p:cNvPr>
          <p:cNvPicPr>
            <a:picLocks noChangeAspect="1"/>
          </p:cNvPicPr>
          <p:nvPr/>
        </p:nvPicPr>
        <p:blipFill>
          <a:blip r:embed="rId3"/>
          <a:stretch>
            <a:fillRect/>
          </a:stretch>
        </p:blipFill>
        <p:spPr>
          <a:xfrm>
            <a:off x="982639" y="4056219"/>
            <a:ext cx="10672549" cy="2291452"/>
          </a:xfrm>
          <a:prstGeom prst="rect">
            <a:avLst/>
          </a:prstGeom>
        </p:spPr>
      </p:pic>
      <p:sp>
        <p:nvSpPr>
          <p:cNvPr id="7" name="Slide Number Placeholder 1">
            <a:extLst>
              <a:ext uri="{FF2B5EF4-FFF2-40B4-BE49-F238E27FC236}">
                <a16:creationId xmlns:a16="http://schemas.microsoft.com/office/drawing/2014/main" id="{CDD8180A-1BEB-4A9E-BB2F-FBF4EDC4BB44}"/>
              </a:ext>
            </a:extLst>
          </p:cNvPr>
          <p:cNvSpPr txBox="1">
            <a:spLocks/>
          </p:cNvSpPr>
          <p:nvPr/>
        </p:nvSpPr>
        <p:spPr>
          <a:xfrm>
            <a:off x="11530018" y="6316595"/>
            <a:ext cx="43248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33A556B-7C63-244D-9B7C-B0EA8042B330}" type="slidenum">
              <a:rPr lang="en-US" sz="1000" smtClean="0"/>
              <a:pPr algn="ctr"/>
              <a:t>22</a:t>
            </a:fld>
            <a:endParaRPr lang="en-US" sz="1000" dirty="0"/>
          </a:p>
        </p:txBody>
      </p:sp>
      <p:pic>
        <p:nvPicPr>
          <p:cNvPr id="8" name="Picture 7">
            <a:extLst>
              <a:ext uri="{FF2B5EF4-FFF2-40B4-BE49-F238E27FC236}">
                <a16:creationId xmlns:a16="http://schemas.microsoft.com/office/drawing/2014/main" id="{2FDF2933-155F-4251-A8D6-C36C038313B6}"/>
              </a:ext>
            </a:extLst>
          </p:cNvPr>
          <p:cNvPicPr>
            <a:picLocks noChangeAspect="1"/>
          </p:cNvPicPr>
          <p:nvPr/>
        </p:nvPicPr>
        <p:blipFill>
          <a:blip r:embed="rId4"/>
          <a:stretch>
            <a:fillRect/>
          </a:stretch>
        </p:blipFill>
        <p:spPr>
          <a:xfrm>
            <a:off x="4809067" y="825178"/>
            <a:ext cx="6969392" cy="3231041"/>
          </a:xfrm>
          <a:prstGeom prst="rect">
            <a:avLst/>
          </a:prstGeom>
        </p:spPr>
      </p:pic>
      <p:sp>
        <p:nvSpPr>
          <p:cNvPr id="9" name="Content Placeholder 2">
            <a:extLst>
              <a:ext uri="{FF2B5EF4-FFF2-40B4-BE49-F238E27FC236}">
                <a16:creationId xmlns:a16="http://schemas.microsoft.com/office/drawing/2014/main" id="{CD247CA9-C48F-440D-9EDB-A62C4CB2EFEE}"/>
              </a:ext>
            </a:extLst>
          </p:cNvPr>
          <p:cNvSpPr txBox="1">
            <a:spLocks/>
          </p:cNvSpPr>
          <p:nvPr/>
        </p:nvSpPr>
        <p:spPr>
          <a:xfrm>
            <a:off x="462579" y="1176729"/>
            <a:ext cx="4753998" cy="238524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i="1" dirty="0">
                <a:solidFill>
                  <a:srgbClr val="0070C0"/>
                </a:solidFill>
              </a:rPr>
              <a:t>EIC Crab Cavity Low-Level RF</a:t>
            </a:r>
            <a:r>
              <a:rPr lang="en-US" sz="1600" dirty="0"/>
              <a:t>:</a:t>
            </a:r>
          </a:p>
          <a:p>
            <a:pPr lvl="1"/>
            <a:r>
              <a:rPr lang="en-US" sz="1400" dirty="0"/>
              <a:t>FPGA based numerical controlled oscillator (NCO)</a:t>
            </a:r>
          </a:p>
          <a:p>
            <a:pPr lvl="1"/>
            <a:r>
              <a:rPr lang="en-US" sz="1400" dirty="0"/>
              <a:t>Digital to Analog Converter (DAC)</a:t>
            </a:r>
          </a:p>
          <a:p>
            <a:pPr lvl="2"/>
            <a:r>
              <a:rPr lang="en-US" sz="1300" dirty="0"/>
              <a:t>High Speed RF DAC (AD9164): 16 Bits, 12 GSPS</a:t>
            </a:r>
          </a:p>
          <a:p>
            <a:pPr lvl="2"/>
            <a:r>
              <a:rPr lang="en-US" sz="1300" dirty="0"/>
              <a:t>New technology </a:t>
            </a:r>
          </a:p>
          <a:p>
            <a:pPr lvl="2"/>
            <a:r>
              <a:rPr lang="en-US" sz="1300" dirty="0"/>
              <a:t>Improved phase noise performance vs parallel DACs</a:t>
            </a:r>
          </a:p>
          <a:p>
            <a:pPr lvl="2"/>
            <a:r>
              <a:rPr lang="en-US" sz="1400" dirty="0"/>
              <a:t>Requires High Speed Clock</a:t>
            </a:r>
          </a:p>
          <a:p>
            <a:pPr lvl="1"/>
            <a:r>
              <a:rPr lang="en-US" sz="1400" dirty="0"/>
              <a:t>Dedicated Clock Receiver Board</a:t>
            </a:r>
          </a:p>
          <a:p>
            <a:pPr lvl="2"/>
            <a:r>
              <a:rPr lang="en-US" sz="1300" dirty="0"/>
              <a:t>Ultra-low Noise 100 MHz VCO </a:t>
            </a:r>
          </a:p>
          <a:p>
            <a:pPr lvl="2"/>
            <a:r>
              <a:rPr lang="en-US" sz="1300" dirty="0"/>
              <a:t>Low-Noise clock multipliers </a:t>
            </a:r>
          </a:p>
          <a:p>
            <a:pPr lvl="2"/>
            <a:r>
              <a:rPr lang="en-US" sz="1300" dirty="0"/>
              <a:t>Low-Bandwidth Lock to reference clock </a:t>
            </a:r>
          </a:p>
          <a:p>
            <a:pPr lvl="2"/>
            <a:r>
              <a:rPr lang="en-US" sz="1300" dirty="0"/>
              <a:t>One for each (Crab building)</a:t>
            </a:r>
          </a:p>
          <a:p>
            <a:pPr lvl="1"/>
            <a:endParaRPr lang="en-US" sz="1400" dirty="0"/>
          </a:p>
          <a:p>
            <a:pPr lvl="1"/>
            <a:endParaRPr lang="en-US" sz="1400" dirty="0"/>
          </a:p>
        </p:txBody>
      </p:sp>
      <p:cxnSp>
        <p:nvCxnSpPr>
          <p:cNvPr id="11" name="Straight Arrow Connector 10">
            <a:extLst>
              <a:ext uri="{FF2B5EF4-FFF2-40B4-BE49-F238E27FC236}">
                <a16:creationId xmlns:a16="http://schemas.microsoft.com/office/drawing/2014/main" id="{2A964A43-8FEA-4989-A550-A213B20EE6D3}"/>
              </a:ext>
            </a:extLst>
          </p:cNvPr>
          <p:cNvCxnSpPr>
            <a:cxnSpLocks/>
          </p:cNvCxnSpPr>
          <p:nvPr/>
        </p:nvCxnSpPr>
        <p:spPr>
          <a:xfrm flipV="1">
            <a:off x="5216577" y="3248167"/>
            <a:ext cx="3442927" cy="8080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41348CF-5E42-4292-8B33-96DAE9664B1C}"/>
              </a:ext>
            </a:extLst>
          </p:cNvPr>
          <p:cNvSpPr txBox="1"/>
          <p:nvPr/>
        </p:nvSpPr>
        <p:spPr>
          <a:xfrm>
            <a:off x="8149168" y="1795843"/>
            <a:ext cx="2324099" cy="369332"/>
          </a:xfrm>
          <a:prstGeom prst="rect">
            <a:avLst/>
          </a:prstGeom>
          <a:solidFill>
            <a:schemeClr val="accent4">
              <a:lumMod val="20000"/>
              <a:lumOff val="80000"/>
            </a:schemeClr>
          </a:solidFill>
        </p:spPr>
        <p:txBody>
          <a:bodyPr wrap="square">
            <a:spAutoFit/>
          </a:bodyPr>
          <a:lstStyle/>
          <a:p>
            <a:r>
              <a:rPr lang="en-US" i="1" dirty="0">
                <a:latin typeface="Century Gothic" panose="020B0502020202020204" pitchFamily="34" charset="0"/>
              </a:rPr>
              <a:t>c/o M. McCooey</a:t>
            </a:r>
          </a:p>
        </p:txBody>
      </p:sp>
    </p:spTree>
    <p:extLst>
      <p:ext uri="{BB962C8B-B14F-4D97-AF65-F5344CB8AC3E}">
        <p14:creationId xmlns:p14="http://schemas.microsoft.com/office/powerpoint/2010/main" val="2897176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31FB-4D9F-4F51-9793-1FE16ABDE61F}"/>
              </a:ext>
            </a:extLst>
          </p:cNvPr>
          <p:cNvSpPr>
            <a:spLocks noGrp="1"/>
          </p:cNvSpPr>
          <p:nvPr>
            <p:ph type="title"/>
          </p:nvPr>
        </p:nvSpPr>
        <p:spPr/>
        <p:txBody>
          <a:bodyPr/>
          <a:lstStyle/>
          <a:p>
            <a:pPr algn="ctr"/>
            <a:r>
              <a:rPr lang="en-US" dirty="0">
                <a:solidFill>
                  <a:schemeClr val="tx1"/>
                </a:solidFill>
              </a:rPr>
              <a:t>Crabs DDS Preliminary Results</a:t>
            </a:r>
          </a:p>
        </p:txBody>
      </p:sp>
      <p:sp>
        <p:nvSpPr>
          <p:cNvPr id="3" name="Content Placeholder 2">
            <a:extLst>
              <a:ext uri="{FF2B5EF4-FFF2-40B4-BE49-F238E27FC236}">
                <a16:creationId xmlns:a16="http://schemas.microsoft.com/office/drawing/2014/main" id="{E128A03B-CCFE-4CE5-AFAF-4BD05D13B50B}"/>
              </a:ext>
            </a:extLst>
          </p:cNvPr>
          <p:cNvSpPr>
            <a:spLocks noGrp="1"/>
          </p:cNvSpPr>
          <p:nvPr>
            <p:ph idx="1"/>
          </p:nvPr>
        </p:nvSpPr>
        <p:spPr>
          <a:xfrm>
            <a:off x="272015" y="1005841"/>
            <a:ext cx="4914640" cy="4824483"/>
          </a:xfrm>
        </p:spPr>
        <p:txBody>
          <a:bodyPr>
            <a:normAutofit fontScale="62500" lnSpcReduction="20000"/>
          </a:bodyPr>
          <a:lstStyle/>
          <a:p>
            <a:pPr marL="0" indent="0">
              <a:buNone/>
            </a:pPr>
            <a:r>
              <a:rPr lang="en-US" sz="1700" b="1" i="1" dirty="0">
                <a:solidFill>
                  <a:srgbClr val="0070C0"/>
                </a:solidFill>
              </a:rPr>
              <a:t>Preliminary results LLRF Drive</a:t>
            </a:r>
            <a:r>
              <a:rPr lang="en-US" sz="1700" b="1" dirty="0"/>
              <a:t>:</a:t>
            </a:r>
          </a:p>
          <a:p>
            <a:pPr marL="0" indent="0">
              <a:buNone/>
            </a:pPr>
            <a:endParaRPr lang="en-US" sz="1700" dirty="0"/>
          </a:p>
          <a:p>
            <a:pPr marL="0" indent="0">
              <a:buNone/>
            </a:pPr>
            <a:r>
              <a:rPr lang="en-US" sz="1700" b="1" i="1" dirty="0">
                <a:solidFill>
                  <a:srgbClr val="0070C0"/>
                </a:solidFill>
              </a:rPr>
              <a:t>Hardware Setup</a:t>
            </a:r>
            <a:r>
              <a:rPr lang="en-US" sz="1700" dirty="0"/>
              <a:t>:</a:t>
            </a:r>
          </a:p>
          <a:p>
            <a:r>
              <a:rPr lang="en-US" sz="1700" dirty="0"/>
              <a:t>High speed DAC (AD9164) Eval board</a:t>
            </a:r>
          </a:p>
          <a:p>
            <a:r>
              <a:rPr lang="en-US" sz="1700" dirty="0"/>
              <a:t>RHIC 100 MHz Master clock (Tx Fiber)</a:t>
            </a:r>
          </a:p>
          <a:p>
            <a:r>
              <a:rPr lang="en-US" sz="1700" dirty="0"/>
              <a:t>Clock Receiver Board</a:t>
            </a:r>
          </a:p>
          <a:p>
            <a:pPr lvl="1"/>
            <a:r>
              <a:rPr lang="en-US" sz="1700" dirty="0"/>
              <a:t>Ultra-low Noise 100 MHz VCO </a:t>
            </a:r>
          </a:p>
          <a:p>
            <a:pPr lvl="1"/>
            <a:r>
              <a:rPr lang="en-US" sz="1700" dirty="0"/>
              <a:t>Low-Bandwidth Lock to reference clock</a:t>
            </a:r>
          </a:p>
          <a:p>
            <a:pPr lvl="1"/>
            <a:r>
              <a:rPr lang="en-US" sz="1700" dirty="0"/>
              <a:t>Low-Noise Clock Multipliers </a:t>
            </a:r>
          </a:p>
          <a:p>
            <a:pPr lvl="1"/>
            <a:r>
              <a:rPr lang="en-US" sz="1700" dirty="0"/>
              <a:t>2 GHz Clock to DAC Eval</a:t>
            </a:r>
          </a:p>
          <a:p>
            <a:pPr marL="0" indent="0">
              <a:buNone/>
            </a:pPr>
            <a:endParaRPr lang="en-US" sz="1700" dirty="0"/>
          </a:p>
          <a:p>
            <a:pPr marL="0" indent="0">
              <a:buNone/>
            </a:pPr>
            <a:r>
              <a:rPr lang="en-US" sz="1700" b="1" i="1" dirty="0">
                <a:solidFill>
                  <a:srgbClr val="0070C0"/>
                </a:solidFill>
              </a:rPr>
              <a:t>Lab Results</a:t>
            </a:r>
            <a:r>
              <a:rPr lang="en-US" sz="1700" dirty="0"/>
              <a:t>:</a:t>
            </a:r>
          </a:p>
          <a:p>
            <a:r>
              <a:rPr lang="en-US" sz="1700" dirty="0">
                <a:solidFill>
                  <a:srgbClr val="0070C0"/>
                </a:solidFill>
              </a:rPr>
              <a:t>RF noise is on target requirement </a:t>
            </a:r>
            <a:r>
              <a:rPr lang="en-US" sz="1700" dirty="0"/>
              <a:t>Crabs LLRF Drive</a:t>
            </a:r>
          </a:p>
          <a:p>
            <a:r>
              <a:rPr lang="en-US" sz="1700" dirty="0"/>
              <a:t>~50 </a:t>
            </a:r>
            <a:r>
              <a:rPr lang="en-US" sz="1700" dirty="0" err="1"/>
              <a:t>fsec</a:t>
            </a:r>
            <a:r>
              <a:rPr lang="en-US" sz="1700" dirty="0"/>
              <a:t> 1Hz to 10 kHz</a:t>
            </a:r>
          </a:p>
          <a:p>
            <a:r>
              <a:rPr lang="en-US" sz="1700" dirty="0"/>
              <a:t>~6 </a:t>
            </a:r>
            <a:r>
              <a:rPr lang="en-US" sz="1700" dirty="0" err="1"/>
              <a:t>fsec</a:t>
            </a:r>
            <a:r>
              <a:rPr lang="en-US" sz="1700" dirty="0"/>
              <a:t> 10 kHz to 1 MHz</a:t>
            </a:r>
          </a:p>
          <a:p>
            <a:endParaRPr lang="en-US" sz="1700" dirty="0"/>
          </a:p>
          <a:p>
            <a:pPr marL="0" indent="0">
              <a:buNone/>
            </a:pPr>
            <a:r>
              <a:rPr lang="en-US" sz="1700" b="1" i="1" dirty="0">
                <a:solidFill>
                  <a:srgbClr val="0070C0"/>
                </a:solidFill>
              </a:rPr>
              <a:t>Further improvements planned final design</a:t>
            </a:r>
            <a:r>
              <a:rPr lang="en-US" sz="1700" dirty="0"/>
              <a:t>:</a:t>
            </a:r>
          </a:p>
          <a:p>
            <a:r>
              <a:rPr lang="en-US" sz="1700" dirty="0"/>
              <a:t>Select better clock multiplier (Wenzel vs Mini Circuits)</a:t>
            </a:r>
          </a:p>
          <a:p>
            <a:r>
              <a:rPr lang="en-US" sz="1700" dirty="0"/>
              <a:t>Improve board regulator design</a:t>
            </a:r>
          </a:p>
          <a:p>
            <a:r>
              <a:rPr lang="en-US" sz="1700" dirty="0"/>
              <a:t>Combine multiple DDS outputs</a:t>
            </a:r>
          </a:p>
          <a:p>
            <a:pPr lvl="1"/>
            <a:r>
              <a:rPr lang="en-US" sz="1300" dirty="0"/>
              <a:t>Doubling DSS (3 dB improvement).</a:t>
            </a:r>
            <a:endParaRPr lang="en-US" sz="1200" dirty="0"/>
          </a:p>
          <a:p>
            <a:pPr marL="0" indent="0">
              <a:buNone/>
            </a:pPr>
            <a:endParaRPr lang="en-US" sz="1400" dirty="0"/>
          </a:p>
        </p:txBody>
      </p:sp>
      <p:pic>
        <p:nvPicPr>
          <p:cNvPr id="7" name="Picture 6">
            <a:extLst>
              <a:ext uri="{FF2B5EF4-FFF2-40B4-BE49-F238E27FC236}">
                <a16:creationId xmlns:a16="http://schemas.microsoft.com/office/drawing/2014/main" id="{0CEB0658-E7DE-4AEB-8D53-F663D16177B7}"/>
              </a:ext>
            </a:extLst>
          </p:cNvPr>
          <p:cNvPicPr>
            <a:picLocks noChangeAspect="1"/>
          </p:cNvPicPr>
          <p:nvPr/>
        </p:nvPicPr>
        <p:blipFill>
          <a:blip r:embed="rId2"/>
          <a:stretch>
            <a:fillRect/>
          </a:stretch>
        </p:blipFill>
        <p:spPr>
          <a:xfrm>
            <a:off x="4684426" y="1005841"/>
            <a:ext cx="7044832" cy="5310754"/>
          </a:xfrm>
          <a:prstGeom prst="rect">
            <a:avLst/>
          </a:prstGeom>
        </p:spPr>
      </p:pic>
      <p:sp>
        <p:nvSpPr>
          <p:cNvPr id="8" name="Slide Number Placeholder 1">
            <a:extLst>
              <a:ext uri="{FF2B5EF4-FFF2-40B4-BE49-F238E27FC236}">
                <a16:creationId xmlns:a16="http://schemas.microsoft.com/office/drawing/2014/main" id="{6CD97571-AE0B-4DE2-8964-07F57E1AB4D2}"/>
              </a:ext>
            </a:extLst>
          </p:cNvPr>
          <p:cNvSpPr txBox="1">
            <a:spLocks/>
          </p:cNvSpPr>
          <p:nvPr/>
        </p:nvSpPr>
        <p:spPr>
          <a:xfrm>
            <a:off x="11530018" y="6316595"/>
            <a:ext cx="43248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33A556B-7C63-244D-9B7C-B0EA8042B330}" type="slidenum">
              <a:rPr lang="en-US" sz="1000" smtClean="0"/>
              <a:pPr algn="ctr"/>
              <a:t>23</a:t>
            </a:fld>
            <a:endParaRPr lang="en-US" sz="1000" dirty="0"/>
          </a:p>
        </p:txBody>
      </p:sp>
      <p:cxnSp>
        <p:nvCxnSpPr>
          <p:cNvPr id="5" name="Straight Arrow Connector 4">
            <a:extLst>
              <a:ext uri="{FF2B5EF4-FFF2-40B4-BE49-F238E27FC236}">
                <a16:creationId xmlns:a16="http://schemas.microsoft.com/office/drawing/2014/main" id="{182C68A2-69DC-4F83-879A-FA596FE899AC}"/>
              </a:ext>
            </a:extLst>
          </p:cNvPr>
          <p:cNvCxnSpPr>
            <a:cxnSpLocks/>
          </p:cNvCxnSpPr>
          <p:nvPr/>
        </p:nvCxnSpPr>
        <p:spPr>
          <a:xfrm>
            <a:off x="3945467" y="3826933"/>
            <a:ext cx="6031653" cy="14088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D32845F-507A-4555-A9F9-385EAA39A794}"/>
              </a:ext>
            </a:extLst>
          </p:cNvPr>
          <p:cNvSpPr txBox="1"/>
          <p:nvPr/>
        </p:nvSpPr>
        <p:spPr>
          <a:xfrm>
            <a:off x="7488752" y="2441601"/>
            <a:ext cx="3360433" cy="369332"/>
          </a:xfrm>
          <a:prstGeom prst="rect">
            <a:avLst/>
          </a:prstGeom>
          <a:solidFill>
            <a:schemeClr val="accent4">
              <a:lumMod val="20000"/>
              <a:lumOff val="80000"/>
            </a:schemeClr>
          </a:solidFill>
        </p:spPr>
        <p:txBody>
          <a:bodyPr wrap="square">
            <a:spAutoFit/>
          </a:bodyPr>
          <a:lstStyle/>
          <a:p>
            <a:r>
              <a:rPr lang="en-US" i="1" dirty="0">
                <a:latin typeface="Century Gothic" panose="020B0502020202020204" pitchFamily="34" charset="0"/>
              </a:rPr>
              <a:t>c/o M. McCooey &amp; S. Mai</a:t>
            </a:r>
          </a:p>
        </p:txBody>
      </p:sp>
    </p:spTree>
    <p:extLst>
      <p:ext uri="{BB962C8B-B14F-4D97-AF65-F5344CB8AC3E}">
        <p14:creationId xmlns:p14="http://schemas.microsoft.com/office/powerpoint/2010/main" val="780750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5">
            <a:extLst>
              <a:ext uri="{FF2B5EF4-FFF2-40B4-BE49-F238E27FC236}">
                <a16:creationId xmlns:a16="http://schemas.microsoft.com/office/drawing/2014/main" id="{82945807-5D52-462D-A6E4-193BD2CC9F88}"/>
              </a:ext>
            </a:extLst>
          </p:cNvPr>
          <p:cNvPicPr>
            <a:picLocks noChangeAspect="1"/>
          </p:cNvPicPr>
          <p:nvPr/>
        </p:nvPicPr>
        <p:blipFill>
          <a:blip r:embed="rId3"/>
          <a:stretch>
            <a:fillRect/>
          </a:stretch>
        </p:blipFill>
        <p:spPr>
          <a:xfrm>
            <a:off x="4604250" y="976631"/>
            <a:ext cx="6713869" cy="2542309"/>
          </a:xfrm>
          <a:prstGeom prst="rect">
            <a:avLst/>
          </a:prstGeom>
        </p:spPr>
      </p:pic>
      <p:sp>
        <p:nvSpPr>
          <p:cNvPr id="2" name="Slide Number Placeholder 1">
            <a:extLst>
              <a:ext uri="{FF2B5EF4-FFF2-40B4-BE49-F238E27FC236}">
                <a16:creationId xmlns:a16="http://schemas.microsoft.com/office/drawing/2014/main" id="{F37EC402-D678-DF32-CC9B-7B0AA70A1A64}"/>
              </a:ext>
            </a:extLst>
          </p:cNvPr>
          <p:cNvSpPr>
            <a:spLocks noGrp="1"/>
          </p:cNvSpPr>
          <p:nvPr>
            <p:ph type="sldNum" sz="quarter" idx="4"/>
          </p:nvPr>
        </p:nvSpPr>
        <p:spPr>
          <a:xfrm>
            <a:off x="11530018" y="6316595"/>
            <a:ext cx="432486" cy="365125"/>
          </a:xfrm>
        </p:spPr>
        <p:txBody>
          <a:bodyPr/>
          <a:lstStyle/>
          <a:p>
            <a:pPr algn="ctr"/>
            <a:fld id="{933A556B-7C63-244D-9B7C-B0EA8042B330}" type="slidenum">
              <a:rPr lang="en-US" smtClean="0"/>
              <a:pPr algn="ctr"/>
              <a:t>24</a:t>
            </a:fld>
            <a:endParaRPr lang="en-US" dirty="0"/>
          </a:p>
        </p:txBody>
      </p:sp>
      <p:sp>
        <p:nvSpPr>
          <p:cNvPr id="3" name="Title 2">
            <a:extLst>
              <a:ext uri="{FF2B5EF4-FFF2-40B4-BE49-F238E27FC236}">
                <a16:creationId xmlns:a16="http://schemas.microsoft.com/office/drawing/2014/main" id="{0629B239-84E5-D44D-26E8-B806EA364AE4}"/>
              </a:ext>
            </a:extLst>
          </p:cNvPr>
          <p:cNvSpPr>
            <a:spLocks noGrp="1"/>
          </p:cNvSpPr>
          <p:nvPr>
            <p:ph type="title"/>
          </p:nvPr>
        </p:nvSpPr>
        <p:spPr>
          <a:xfrm>
            <a:off x="462579" y="-3850"/>
            <a:ext cx="11499925" cy="825178"/>
          </a:xfrm>
        </p:spPr>
        <p:txBody>
          <a:bodyPr>
            <a:normAutofit/>
          </a:bodyPr>
          <a:lstStyle/>
          <a:p>
            <a:pPr algn="ctr"/>
            <a:r>
              <a:rPr lang="en-US" dirty="0"/>
              <a:t>Direct-rf feedback (RF </a:t>
            </a:r>
            <a:r>
              <a:rPr lang="en-US"/>
              <a:t>Noise)</a:t>
            </a:r>
            <a:endParaRPr lang="en-US" dirty="0">
              <a:solidFill>
                <a:srgbClr val="FF0000"/>
              </a:solidFill>
              <a:cs typeface="Arial"/>
            </a:endParaRPr>
          </a:p>
        </p:txBody>
      </p:sp>
      <p:sp>
        <p:nvSpPr>
          <p:cNvPr id="4" name="Text Placeholder 3">
            <a:extLst>
              <a:ext uri="{FF2B5EF4-FFF2-40B4-BE49-F238E27FC236}">
                <a16:creationId xmlns:a16="http://schemas.microsoft.com/office/drawing/2014/main" id="{EDDA615F-7B2F-9C2F-82B9-367825BF5A52}"/>
              </a:ext>
            </a:extLst>
          </p:cNvPr>
          <p:cNvSpPr>
            <a:spLocks noGrp="1"/>
          </p:cNvSpPr>
          <p:nvPr>
            <p:ph type="body" sz="quarter" idx="10"/>
          </p:nvPr>
        </p:nvSpPr>
        <p:spPr>
          <a:xfrm>
            <a:off x="276906" y="886691"/>
            <a:ext cx="4513017" cy="5372342"/>
          </a:xfrm>
        </p:spPr>
        <p:txBody>
          <a:bodyPr>
            <a:noAutofit/>
          </a:bodyPr>
          <a:lstStyle/>
          <a:p>
            <a:pPr marL="0" indent="0">
              <a:buNone/>
            </a:pPr>
            <a:r>
              <a:rPr lang="en-US" sz="1400" b="1" i="1" dirty="0">
                <a:solidFill>
                  <a:srgbClr val="0070C0"/>
                </a:solidFill>
              </a:rPr>
              <a:t>Direct-rf feedback RF noise</a:t>
            </a:r>
            <a:r>
              <a:rPr lang="en-US" sz="1200" dirty="0"/>
              <a:t>:</a:t>
            </a:r>
          </a:p>
          <a:p>
            <a:r>
              <a:rPr lang="en-US" sz="1200" dirty="0">
                <a:solidFill>
                  <a:srgbClr val="0070C0"/>
                </a:solidFill>
              </a:rPr>
              <a:t>Feedback gain 68 dB </a:t>
            </a:r>
            <a:r>
              <a:rPr lang="en-US" sz="1200" dirty="0"/>
              <a:t>(6000)</a:t>
            </a:r>
          </a:p>
          <a:p>
            <a:pPr lvl="1"/>
            <a:r>
              <a:rPr lang="en-US" sz="1200" dirty="0"/>
              <a:t>Much higher than RHIC systems (@46dB)</a:t>
            </a:r>
          </a:p>
          <a:p>
            <a:r>
              <a:rPr lang="en-US" sz="1200" dirty="0">
                <a:solidFill>
                  <a:srgbClr val="0070C0"/>
                </a:solidFill>
              </a:rPr>
              <a:t>RF Amplifier chain gain 100 dB </a:t>
            </a:r>
            <a:r>
              <a:rPr lang="en-US" sz="1200" dirty="0"/>
              <a:t>(x 100 K)</a:t>
            </a:r>
          </a:p>
          <a:p>
            <a:pPr lvl="1"/>
            <a:r>
              <a:rPr lang="en-US" sz="1200" dirty="0"/>
              <a:t>Similar to RHIC 197 MHz (@ 93 dB)</a:t>
            </a:r>
          </a:p>
          <a:p>
            <a:r>
              <a:rPr lang="en-US" sz="1200" dirty="0">
                <a:solidFill>
                  <a:srgbClr val="0070C0"/>
                </a:solidFill>
              </a:rPr>
              <a:t>Driver Amplifiers noise factor is more critical</a:t>
            </a:r>
          </a:p>
          <a:p>
            <a:pPr lvl="1"/>
            <a:r>
              <a:rPr lang="en-US" sz="1200" dirty="0"/>
              <a:t>RF chain noise factor is primarily established by noise figure of its first amplifying stage.</a:t>
            </a:r>
          </a:p>
          <a:p>
            <a:pPr lvl="1"/>
            <a:r>
              <a:rPr lang="en-US" sz="1200" dirty="0" err="1"/>
              <a:t>Friis’s</a:t>
            </a:r>
            <a:r>
              <a:rPr lang="en-US" sz="1200" dirty="0"/>
              <a:t> Formula:</a:t>
            </a:r>
          </a:p>
          <a:p>
            <a:pPr lvl="1"/>
            <a:endParaRPr lang="en-US" sz="1200" dirty="0"/>
          </a:p>
          <a:p>
            <a:pPr lvl="1"/>
            <a:endParaRPr lang="en-US" sz="1200" dirty="0"/>
          </a:p>
          <a:p>
            <a:pPr lvl="1"/>
            <a:endParaRPr lang="en-US" sz="1200" dirty="0"/>
          </a:p>
          <a:p>
            <a:pPr lvl="1"/>
            <a:r>
              <a:rPr lang="en-US" sz="1200" dirty="0"/>
              <a:t>1</a:t>
            </a:r>
            <a:r>
              <a:rPr lang="en-US" sz="1200" baseline="30000" dirty="0"/>
              <a:t>st</a:t>
            </a:r>
            <a:r>
              <a:rPr lang="en-US" sz="1200" dirty="0"/>
              <a:t> Driver noise becomes loop reference </a:t>
            </a:r>
          </a:p>
          <a:p>
            <a:pPr lvl="2"/>
            <a:r>
              <a:rPr lang="en-US" sz="1000" dirty="0"/>
              <a:t>Filtered by Cavity closed response.</a:t>
            </a:r>
          </a:p>
          <a:p>
            <a:pPr lvl="2"/>
            <a:r>
              <a:rPr lang="en-US" sz="1000" dirty="0"/>
              <a:t>Feedback corrects in-band noise.</a:t>
            </a:r>
          </a:p>
          <a:p>
            <a:pPr lvl="1"/>
            <a:r>
              <a:rPr lang="en-US" sz="1200" dirty="0"/>
              <a:t>2</a:t>
            </a:r>
            <a:r>
              <a:rPr lang="en-US" sz="1200" baseline="30000" dirty="0"/>
              <a:t>nd</a:t>
            </a:r>
            <a:r>
              <a:rPr lang="en-US" sz="1200" dirty="0"/>
              <a:t> Driver noise is amplified (OL)</a:t>
            </a:r>
          </a:p>
          <a:p>
            <a:pPr lvl="2"/>
            <a:r>
              <a:rPr lang="en-US" sz="1000" dirty="0"/>
              <a:t>Signal closer to noise floor</a:t>
            </a:r>
          </a:p>
          <a:p>
            <a:pPr lvl="2"/>
            <a:r>
              <a:rPr lang="en-US" sz="1000" dirty="0"/>
              <a:t>Filtered by Cavity Open Loop</a:t>
            </a:r>
            <a:endParaRPr lang="en-US" sz="1200" dirty="0"/>
          </a:p>
          <a:p>
            <a:r>
              <a:rPr lang="en-US" sz="1200" dirty="0">
                <a:solidFill>
                  <a:srgbClr val="0070C0"/>
                </a:solidFill>
              </a:rPr>
              <a:t>High Power RF Amplifier design</a:t>
            </a:r>
          </a:p>
          <a:p>
            <a:pPr lvl="1"/>
            <a:r>
              <a:rPr lang="en-US" sz="1200" dirty="0"/>
              <a:t>Design in house (RHIC 197 MHz)</a:t>
            </a:r>
          </a:p>
          <a:p>
            <a:pPr lvl="1"/>
            <a:r>
              <a:rPr lang="en-US" sz="1200" dirty="0"/>
              <a:t>Linearity</a:t>
            </a:r>
          </a:p>
          <a:p>
            <a:pPr lvl="1"/>
            <a:r>
              <a:rPr lang="en-US" sz="1200" dirty="0"/>
              <a:t>Regulators</a:t>
            </a:r>
          </a:p>
          <a:p>
            <a:pPr lvl="1"/>
            <a:r>
              <a:rPr lang="en-US" sz="1200" dirty="0"/>
              <a:t>Under evaluation</a:t>
            </a:r>
          </a:p>
        </p:txBody>
      </p:sp>
      <p:pic>
        <p:nvPicPr>
          <p:cNvPr id="14" name="Picture 13">
            <a:extLst>
              <a:ext uri="{FF2B5EF4-FFF2-40B4-BE49-F238E27FC236}">
                <a16:creationId xmlns:a16="http://schemas.microsoft.com/office/drawing/2014/main" id="{EF38A706-B293-4DC7-B8CB-0B06FDC30C37}"/>
              </a:ext>
            </a:extLst>
          </p:cNvPr>
          <p:cNvPicPr>
            <a:picLocks noChangeAspect="1"/>
          </p:cNvPicPr>
          <p:nvPr/>
        </p:nvPicPr>
        <p:blipFill>
          <a:blip r:embed="rId4"/>
          <a:stretch>
            <a:fillRect/>
          </a:stretch>
        </p:blipFill>
        <p:spPr>
          <a:xfrm>
            <a:off x="7961184" y="3698463"/>
            <a:ext cx="3821461" cy="2618132"/>
          </a:xfrm>
          <a:prstGeom prst="rect">
            <a:avLst/>
          </a:prstGeom>
        </p:spPr>
      </p:pic>
      <p:pic>
        <p:nvPicPr>
          <p:cNvPr id="5" name="Picture 4">
            <a:extLst>
              <a:ext uri="{FF2B5EF4-FFF2-40B4-BE49-F238E27FC236}">
                <a16:creationId xmlns:a16="http://schemas.microsoft.com/office/drawing/2014/main" id="{53806F36-3D95-4BB9-A065-B4E239784399}"/>
              </a:ext>
            </a:extLst>
          </p:cNvPr>
          <p:cNvPicPr>
            <a:picLocks noChangeAspect="1"/>
          </p:cNvPicPr>
          <p:nvPr/>
        </p:nvPicPr>
        <p:blipFill>
          <a:blip r:embed="rId5"/>
          <a:stretch>
            <a:fillRect/>
          </a:stretch>
        </p:blipFill>
        <p:spPr>
          <a:xfrm>
            <a:off x="610405" y="3111689"/>
            <a:ext cx="3293840" cy="634621"/>
          </a:xfrm>
          <a:prstGeom prst="rect">
            <a:avLst/>
          </a:prstGeom>
        </p:spPr>
      </p:pic>
      <p:pic>
        <p:nvPicPr>
          <p:cNvPr id="8" name="Picture 7">
            <a:extLst>
              <a:ext uri="{FF2B5EF4-FFF2-40B4-BE49-F238E27FC236}">
                <a16:creationId xmlns:a16="http://schemas.microsoft.com/office/drawing/2014/main" id="{D8F4F77F-2A6F-43F4-AE0A-68725CC50D9E}"/>
              </a:ext>
            </a:extLst>
          </p:cNvPr>
          <p:cNvPicPr>
            <a:picLocks noChangeAspect="1"/>
          </p:cNvPicPr>
          <p:nvPr/>
        </p:nvPicPr>
        <p:blipFill>
          <a:blip r:embed="rId6"/>
          <a:stretch>
            <a:fillRect/>
          </a:stretch>
        </p:blipFill>
        <p:spPr>
          <a:xfrm>
            <a:off x="4065835" y="3698461"/>
            <a:ext cx="3562848" cy="2618132"/>
          </a:xfrm>
          <a:prstGeom prst="rect">
            <a:avLst/>
          </a:prstGeom>
        </p:spPr>
      </p:pic>
      <p:sp>
        <p:nvSpPr>
          <p:cNvPr id="9" name="Rectangle 8">
            <a:extLst>
              <a:ext uri="{FF2B5EF4-FFF2-40B4-BE49-F238E27FC236}">
                <a16:creationId xmlns:a16="http://schemas.microsoft.com/office/drawing/2014/main" id="{940FABBB-9AA6-4214-818C-0322AAD1577A}"/>
              </a:ext>
            </a:extLst>
          </p:cNvPr>
          <p:cNvSpPr/>
          <p:nvPr/>
        </p:nvSpPr>
        <p:spPr>
          <a:xfrm>
            <a:off x="10298964" y="4638195"/>
            <a:ext cx="1598846" cy="738664"/>
          </a:xfrm>
          <a:prstGeom prst="rect">
            <a:avLst/>
          </a:prstGeom>
        </p:spPr>
        <p:txBody>
          <a:bodyPr wrap="square">
            <a:spAutoFit/>
          </a:bodyPr>
          <a:lstStyle/>
          <a:p>
            <a:r>
              <a:rPr lang="en-US" sz="1400" dirty="0"/>
              <a:t>Closed Loop</a:t>
            </a:r>
          </a:p>
          <a:p>
            <a:r>
              <a:rPr lang="en-US" sz="1400" dirty="0"/>
              <a:t>68 dB</a:t>
            </a:r>
          </a:p>
          <a:p>
            <a:r>
              <a:rPr lang="en-US" sz="1400" dirty="0"/>
              <a:t>250 ns loop delay</a:t>
            </a:r>
          </a:p>
        </p:txBody>
      </p:sp>
      <p:sp>
        <p:nvSpPr>
          <p:cNvPr id="10" name="Rectangle 9">
            <a:extLst>
              <a:ext uri="{FF2B5EF4-FFF2-40B4-BE49-F238E27FC236}">
                <a16:creationId xmlns:a16="http://schemas.microsoft.com/office/drawing/2014/main" id="{924B0650-9669-49C3-A694-04DCC1973A96}"/>
              </a:ext>
            </a:extLst>
          </p:cNvPr>
          <p:cNvSpPr/>
          <p:nvPr/>
        </p:nvSpPr>
        <p:spPr>
          <a:xfrm>
            <a:off x="8385686" y="4638195"/>
            <a:ext cx="1398615" cy="307777"/>
          </a:xfrm>
          <a:prstGeom prst="rect">
            <a:avLst/>
          </a:prstGeom>
        </p:spPr>
        <p:txBody>
          <a:bodyPr wrap="square">
            <a:spAutoFit/>
          </a:bodyPr>
          <a:lstStyle/>
          <a:p>
            <a:r>
              <a:rPr lang="en-US" sz="1400" dirty="0"/>
              <a:t>Open Loop TF</a:t>
            </a:r>
          </a:p>
        </p:txBody>
      </p:sp>
      <p:cxnSp>
        <p:nvCxnSpPr>
          <p:cNvPr id="7" name="Straight Arrow Connector 6">
            <a:extLst>
              <a:ext uri="{FF2B5EF4-FFF2-40B4-BE49-F238E27FC236}">
                <a16:creationId xmlns:a16="http://schemas.microsoft.com/office/drawing/2014/main" id="{963259FD-7A88-4065-85E2-456A84F73C92}"/>
              </a:ext>
            </a:extLst>
          </p:cNvPr>
          <p:cNvCxnSpPr/>
          <p:nvPr/>
        </p:nvCxnSpPr>
        <p:spPr>
          <a:xfrm flipV="1">
            <a:off x="9496269" y="4429593"/>
            <a:ext cx="457200" cy="208602"/>
          </a:xfrm>
          <a:prstGeom prst="straightConnector1">
            <a:avLst/>
          </a:prstGeom>
          <a:ln>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F529BA-F2ED-4112-BE19-CF126CFEC4EB}"/>
              </a:ext>
            </a:extLst>
          </p:cNvPr>
          <p:cNvCxnSpPr>
            <a:cxnSpLocks/>
          </p:cNvCxnSpPr>
          <p:nvPr/>
        </p:nvCxnSpPr>
        <p:spPr>
          <a:xfrm flipH="1">
            <a:off x="9953470" y="5007527"/>
            <a:ext cx="427219" cy="369332"/>
          </a:xfrm>
          <a:prstGeom prst="straightConnector1">
            <a:avLst/>
          </a:prstGeom>
          <a:ln>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8AB06B6-27E4-4848-8E8D-68F5262BD7D9}"/>
              </a:ext>
            </a:extLst>
          </p:cNvPr>
          <p:cNvSpPr/>
          <p:nvPr/>
        </p:nvSpPr>
        <p:spPr>
          <a:xfrm>
            <a:off x="5478907" y="4994132"/>
            <a:ext cx="1968087" cy="307777"/>
          </a:xfrm>
          <a:prstGeom prst="rect">
            <a:avLst/>
          </a:prstGeom>
        </p:spPr>
        <p:txBody>
          <a:bodyPr wrap="square">
            <a:spAutoFit/>
          </a:bodyPr>
          <a:lstStyle/>
          <a:p>
            <a:r>
              <a:rPr lang="en-US" sz="1400" dirty="0"/>
              <a:t>LLRF Drive / Loop Ref</a:t>
            </a:r>
          </a:p>
        </p:txBody>
      </p:sp>
      <p:cxnSp>
        <p:nvCxnSpPr>
          <p:cNvPr id="18" name="Straight Arrow Connector 17">
            <a:extLst>
              <a:ext uri="{FF2B5EF4-FFF2-40B4-BE49-F238E27FC236}">
                <a16:creationId xmlns:a16="http://schemas.microsoft.com/office/drawing/2014/main" id="{73B3C801-FF11-4297-9F4B-A8FA85FC3C49}"/>
              </a:ext>
            </a:extLst>
          </p:cNvPr>
          <p:cNvCxnSpPr>
            <a:cxnSpLocks/>
          </p:cNvCxnSpPr>
          <p:nvPr/>
        </p:nvCxnSpPr>
        <p:spPr>
          <a:xfrm>
            <a:off x="6696591" y="5327271"/>
            <a:ext cx="63976" cy="518893"/>
          </a:xfrm>
          <a:prstGeom prst="straightConnector1">
            <a:avLst/>
          </a:prstGeom>
          <a:ln>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7CF30B-3018-4BBA-908C-7D2DDDE57F8E}"/>
              </a:ext>
            </a:extLst>
          </p:cNvPr>
          <p:cNvCxnSpPr>
            <a:cxnSpLocks/>
          </p:cNvCxnSpPr>
          <p:nvPr/>
        </p:nvCxnSpPr>
        <p:spPr>
          <a:xfrm>
            <a:off x="7300210" y="5881369"/>
            <a:ext cx="1" cy="22424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22745AA-267A-4305-8C67-C35EA2755B02}"/>
              </a:ext>
            </a:extLst>
          </p:cNvPr>
          <p:cNvCxnSpPr>
            <a:cxnSpLocks/>
          </p:cNvCxnSpPr>
          <p:nvPr/>
        </p:nvCxnSpPr>
        <p:spPr>
          <a:xfrm>
            <a:off x="11061442" y="5402833"/>
            <a:ext cx="1" cy="22424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60CC9F0-2B93-475D-AC09-2F8EEAA1DAE3}"/>
              </a:ext>
            </a:extLst>
          </p:cNvPr>
          <p:cNvCxnSpPr>
            <a:cxnSpLocks/>
            <a:stCxn id="29" idx="0"/>
          </p:cNvCxnSpPr>
          <p:nvPr/>
        </p:nvCxnSpPr>
        <p:spPr>
          <a:xfrm flipH="1" flipV="1">
            <a:off x="7300211" y="5964937"/>
            <a:ext cx="1774338" cy="456720"/>
          </a:xfrm>
          <a:prstGeom prst="straightConnector1">
            <a:avLst/>
          </a:prstGeom>
          <a:ln>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E15DD3-69BB-42C4-9DC5-412FB2648422}"/>
              </a:ext>
            </a:extLst>
          </p:cNvPr>
          <p:cNvCxnSpPr>
            <a:cxnSpLocks/>
            <a:stCxn id="29" idx="0"/>
          </p:cNvCxnSpPr>
          <p:nvPr/>
        </p:nvCxnSpPr>
        <p:spPr>
          <a:xfrm flipV="1">
            <a:off x="9074549" y="5449825"/>
            <a:ext cx="1956163" cy="971832"/>
          </a:xfrm>
          <a:prstGeom prst="straightConnector1">
            <a:avLst/>
          </a:prstGeom>
          <a:ln>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8CBF333-32A4-47F3-A98B-2869EC1C2902}"/>
              </a:ext>
            </a:extLst>
          </p:cNvPr>
          <p:cNvSpPr/>
          <p:nvPr/>
        </p:nvSpPr>
        <p:spPr>
          <a:xfrm>
            <a:off x="7098174" y="6421657"/>
            <a:ext cx="3952749" cy="369332"/>
          </a:xfrm>
          <a:prstGeom prst="rect">
            <a:avLst/>
          </a:prstGeom>
        </p:spPr>
        <p:txBody>
          <a:bodyPr wrap="none">
            <a:spAutoFit/>
          </a:bodyPr>
          <a:lstStyle/>
          <a:p>
            <a:r>
              <a:rPr lang="en-US" dirty="0">
                <a:solidFill>
                  <a:srgbClr val="0070C0"/>
                </a:solidFill>
              </a:rPr>
              <a:t>Cavity RF noise reduced CL (~10dB)</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9E6F34C-3EF2-4A3C-9062-FFAE8870B8E1}"/>
                  </a:ext>
                </a:extLst>
              </p:cNvPr>
              <p:cNvSpPr/>
              <p:nvPr/>
            </p:nvSpPr>
            <p:spPr>
              <a:xfrm>
                <a:off x="9848995" y="2920149"/>
                <a:ext cx="2113509" cy="5697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𝑉</m:t>
                          </m:r>
                        </m:e>
                        <m:sub>
                          <m:r>
                            <a:rPr lang="en-US" sz="1050" i="1">
                              <a:latin typeface="Cambria Math" panose="02040503050406030204" pitchFamily="18" charset="0"/>
                            </a:rPr>
                            <m:t>𝑐𝑎𝑣𝑖𝑡𝑦</m:t>
                          </m:r>
                        </m:sub>
                      </m:sSub>
                      <m:r>
                        <a:rPr lang="en-US" sz="1050" i="0">
                          <a:latin typeface="Cambria Math" panose="02040503050406030204" pitchFamily="18" charset="0"/>
                        </a:rPr>
                        <m:t>=</m:t>
                      </m:r>
                      <m:rad>
                        <m:radPr>
                          <m:degHide m:val="on"/>
                          <m:ctrlPr>
                            <a:rPr lang="en-US" sz="1050" i="1">
                              <a:latin typeface="Cambria Math" panose="02040503050406030204" pitchFamily="18" charset="0"/>
                            </a:rPr>
                          </m:ctrlPr>
                        </m:radPr>
                        <m:deg/>
                        <m:e>
                          <m:r>
                            <a:rPr lang="en-US" sz="1050" i="0">
                              <a:latin typeface="Cambria Math" panose="02040503050406030204" pitchFamily="18" charset="0"/>
                            </a:rPr>
                            <m:t>4</m:t>
                          </m:r>
                          <m:sSub>
                            <m:sSubPr>
                              <m:ctrlPr>
                                <a:rPr lang="en-US" sz="1050" i="1">
                                  <a:latin typeface="Cambria Math" panose="02040503050406030204" pitchFamily="18" charset="0"/>
                                </a:rPr>
                              </m:ctrlPr>
                            </m:sSubPr>
                            <m:e>
                              <m:r>
                                <a:rPr lang="en-US" sz="1050" i="1">
                                  <a:latin typeface="Cambria Math" panose="02040503050406030204" pitchFamily="18" charset="0"/>
                                </a:rPr>
                                <m:t>𝑃</m:t>
                              </m:r>
                            </m:e>
                            <m:sub>
                              <m:r>
                                <a:rPr lang="en-US" sz="1050" i="1">
                                  <a:latin typeface="Cambria Math" panose="02040503050406030204" pitchFamily="18" charset="0"/>
                                </a:rPr>
                                <m:t>𝑖𝑛𝑝𝑢𝑡</m:t>
                              </m:r>
                              <m:r>
                                <a:rPr lang="en-US" sz="1050" i="0">
                                  <a:latin typeface="Cambria Math" panose="02040503050406030204" pitchFamily="18" charset="0"/>
                                </a:rPr>
                                <m:t> </m:t>
                              </m:r>
                              <m:r>
                                <a:rPr lang="en-US" sz="1050" i="1">
                                  <a:latin typeface="Cambria Math" panose="02040503050406030204" pitchFamily="18" charset="0"/>
                                </a:rPr>
                                <m:t>𝑝𝑜𝑤𝑒𝑟</m:t>
                              </m:r>
                            </m:sub>
                          </m:sSub>
                          <m:sSub>
                            <m:sSubPr>
                              <m:ctrlPr>
                                <a:rPr lang="en-US" sz="1050" i="1">
                                  <a:latin typeface="Cambria Math" panose="02040503050406030204" pitchFamily="18" charset="0"/>
                                </a:rPr>
                              </m:ctrlPr>
                            </m:sSubPr>
                            <m:e>
                              <m:r>
                                <a:rPr lang="en-US" sz="1050" i="1">
                                  <a:latin typeface="Cambria Math" panose="02040503050406030204" pitchFamily="18" charset="0"/>
                                </a:rPr>
                                <m:t>𝑄</m:t>
                              </m:r>
                            </m:e>
                            <m:sub>
                              <m:r>
                                <a:rPr lang="en-US" sz="1050" i="1">
                                  <a:latin typeface="Cambria Math" panose="02040503050406030204" pitchFamily="18" charset="0"/>
                                </a:rPr>
                                <m:t>𝐿</m:t>
                              </m:r>
                            </m:sub>
                          </m:sSub>
                          <m:f>
                            <m:fPr>
                              <m:ctrlPr>
                                <a:rPr lang="en-US" sz="1050" i="1">
                                  <a:latin typeface="Cambria Math" panose="02040503050406030204" pitchFamily="18" charset="0"/>
                                </a:rPr>
                              </m:ctrlPr>
                            </m:fPr>
                            <m:num>
                              <m:r>
                                <a:rPr lang="en-US" sz="1050" i="1">
                                  <a:latin typeface="Cambria Math" panose="02040503050406030204" pitchFamily="18" charset="0"/>
                                </a:rPr>
                                <m:t>𝑅</m:t>
                              </m:r>
                            </m:num>
                            <m:den>
                              <m:r>
                                <a:rPr lang="en-US" sz="1050" i="1">
                                  <a:latin typeface="Cambria Math" panose="02040503050406030204" pitchFamily="18" charset="0"/>
                                </a:rPr>
                                <m:t>𝑄</m:t>
                              </m:r>
                            </m:den>
                          </m:f>
                          <m:r>
                            <a:rPr lang="en-US" sz="1050" i="1">
                              <a:latin typeface="Cambria Math" panose="02040503050406030204" pitchFamily="18" charset="0"/>
                            </a:rPr>
                            <m:t>𝐿</m:t>
                          </m:r>
                        </m:e>
                      </m:rad>
                    </m:oMath>
                  </m:oMathPara>
                </a14:m>
                <a:endParaRPr lang="en-US" sz="1050" dirty="0"/>
              </a:p>
            </p:txBody>
          </p:sp>
        </mc:Choice>
        <mc:Fallback xmlns="">
          <p:sp>
            <p:nvSpPr>
              <p:cNvPr id="6" name="Rectangle 5">
                <a:extLst>
                  <a:ext uri="{FF2B5EF4-FFF2-40B4-BE49-F238E27FC236}">
                    <a16:creationId xmlns:a16="http://schemas.microsoft.com/office/drawing/2014/main" id="{49E6F34C-3EF2-4A3C-9062-FFAE8870B8E1}"/>
                  </a:ext>
                </a:extLst>
              </p:cNvPr>
              <p:cNvSpPr>
                <a:spLocks noRot="1" noChangeAspect="1" noMove="1" noResize="1" noEditPoints="1" noAdjustHandles="1" noChangeArrowheads="1" noChangeShapeType="1" noTextEdit="1"/>
              </p:cNvSpPr>
              <p:nvPr/>
            </p:nvSpPr>
            <p:spPr>
              <a:xfrm>
                <a:off x="9848995" y="2920149"/>
                <a:ext cx="2113509" cy="56970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22924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7EC402-D678-DF32-CC9B-7B0AA70A1A64}"/>
              </a:ext>
            </a:extLst>
          </p:cNvPr>
          <p:cNvSpPr>
            <a:spLocks noGrp="1"/>
          </p:cNvSpPr>
          <p:nvPr>
            <p:ph type="sldNum" sz="quarter" idx="4"/>
          </p:nvPr>
        </p:nvSpPr>
        <p:spPr/>
        <p:txBody>
          <a:bodyPr/>
          <a:lstStyle/>
          <a:p>
            <a:pPr algn="ctr"/>
            <a:fld id="{933A556B-7C63-244D-9B7C-B0EA8042B330}" type="slidenum">
              <a:rPr lang="en-US" smtClean="0"/>
              <a:pPr algn="ctr"/>
              <a:t>25</a:t>
            </a:fld>
            <a:endParaRPr lang="en-US" dirty="0"/>
          </a:p>
        </p:txBody>
      </p:sp>
      <p:sp>
        <p:nvSpPr>
          <p:cNvPr id="3" name="Title 2">
            <a:extLst>
              <a:ext uri="{FF2B5EF4-FFF2-40B4-BE49-F238E27FC236}">
                <a16:creationId xmlns:a16="http://schemas.microsoft.com/office/drawing/2014/main" id="{0629B239-84E5-D44D-26E8-B806EA364AE4}"/>
              </a:ext>
            </a:extLst>
          </p:cNvPr>
          <p:cNvSpPr>
            <a:spLocks noGrp="1"/>
          </p:cNvSpPr>
          <p:nvPr>
            <p:ph type="title"/>
          </p:nvPr>
        </p:nvSpPr>
        <p:spPr>
          <a:xfrm>
            <a:off x="462579" y="-11345"/>
            <a:ext cx="11499925" cy="825178"/>
          </a:xfrm>
        </p:spPr>
        <p:txBody>
          <a:bodyPr>
            <a:normAutofit/>
          </a:bodyPr>
          <a:lstStyle/>
          <a:p>
            <a:pPr algn="ctr"/>
            <a:r>
              <a:rPr lang="en-US" dirty="0"/>
              <a:t>OTFB (RF Noise): Digitizer</a:t>
            </a:r>
            <a:endParaRPr lang="en-US" dirty="0">
              <a:cs typeface="Arial"/>
            </a:endParaRPr>
          </a:p>
        </p:txBody>
      </p:sp>
      <p:pic>
        <p:nvPicPr>
          <p:cNvPr id="11" name="Picture 10">
            <a:extLst>
              <a:ext uri="{FF2B5EF4-FFF2-40B4-BE49-F238E27FC236}">
                <a16:creationId xmlns:a16="http://schemas.microsoft.com/office/drawing/2014/main" id="{7210BFA4-EB44-468F-9A46-3A8A3205109B}"/>
              </a:ext>
            </a:extLst>
          </p:cNvPr>
          <p:cNvPicPr>
            <a:picLocks noChangeAspect="1"/>
          </p:cNvPicPr>
          <p:nvPr/>
        </p:nvPicPr>
        <p:blipFill>
          <a:blip r:embed="rId3"/>
          <a:stretch>
            <a:fillRect/>
          </a:stretch>
        </p:blipFill>
        <p:spPr>
          <a:xfrm>
            <a:off x="6009650" y="1441557"/>
            <a:ext cx="5656523" cy="3503576"/>
          </a:xfrm>
          <a:prstGeom prst="rect">
            <a:avLst/>
          </a:prstGeom>
        </p:spPr>
      </p:pic>
      <p:sp>
        <p:nvSpPr>
          <p:cNvPr id="7" name="Rectangle 6">
            <a:extLst>
              <a:ext uri="{FF2B5EF4-FFF2-40B4-BE49-F238E27FC236}">
                <a16:creationId xmlns:a16="http://schemas.microsoft.com/office/drawing/2014/main" id="{CB5505E7-3539-48F3-BAAB-0477EBF2268E}"/>
              </a:ext>
            </a:extLst>
          </p:cNvPr>
          <p:cNvSpPr/>
          <p:nvPr/>
        </p:nvSpPr>
        <p:spPr>
          <a:xfrm>
            <a:off x="462579" y="838051"/>
            <a:ext cx="5683683" cy="1938992"/>
          </a:xfrm>
          <a:prstGeom prst="rect">
            <a:avLst/>
          </a:prstGeom>
        </p:spPr>
        <p:txBody>
          <a:bodyPr wrap="square">
            <a:spAutoFit/>
          </a:bodyPr>
          <a:lstStyle/>
          <a:p>
            <a:endParaRPr lang="en-US" sz="600" b="1" dirty="0">
              <a:solidFill>
                <a:srgbClr val="000090"/>
              </a:solidFill>
              <a:latin typeface="Arial" panose="020B0604020202020204" pitchFamily="34" charset="0"/>
              <a:cs typeface="Arial" panose="020B0604020202020204" pitchFamily="34" charset="0"/>
            </a:endParaRPr>
          </a:p>
          <a:p>
            <a:pPr marL="285750" indent="-285750">
              <a:buFont typeface="Wingdings" pitchFamily="2" charset="2"/>
              <a:buChar char="§"/>
            </a:pPr>
            <a:r>
              <a:rPr lang="en-US" b="1" i="1" dirty="0">
                <a:solidFill>
                  <a:srgbClr val="0070C0"/>
                </a:solidFill>
                <a:latin typeface="Arial" panose="020B0604020202020204" pitchFamily="34" charset="0"/>
                <a:cs typeface="Arial" panose="020B0604020202020204" pitchFamily="34" charset="0"/>
              </a:rPr>
              <a:t>OTFB Implementation</a:t>
            </a:r>
            <a:r>
              <a:rPr lang="en-US" dirty="0">
                <a:latin typeface="Arial" panose="020B0604020202020204" pitchFamily="34" charset="0"/>
                <a:cs typeface="Arial" panose="020B0604020202020204" pitchFamily="34" charset="0"/>
              </a:rPr>
              <a:t>: </a:t>
            </a:r>
          </a:p>
          <a:p>
            <a:pPr marL="742950" lvl="1" indent="-285750">
              <a:buFont typeface="Wingdings" pitchFamily="2" charset="2"/>
              <a:buChar char="§"/>
            </a:pPr>
            <a:r>
              <a:rPr lang="en-US" dirty="0">
                <a:latin typeface="Arial" panose="020B0604020202020204" pitchFamily="34" charset="0"/>
                <a:cs typeface="Arial" panose="020B0604020202020204" pitchFamily="34" charset="0"/>
              </a:rPr>
              <a:t>Implemented on the </a:t>
            </a:r>
            <a:r>
              <a:rPr lang="en-US" dirty="0">
                <a:solidFill>
                  <a:srgbClr val="0070C0"/>
                </a:solidFill>
                <a:latin typeface="Arial" panose="020B0604020202020204" pitchFamily="34" charset="0"/>
                <a:cs typeface="Arial" panose="020B0604020202020204" pitchFamily="34" charset="0"/>
              </a:rPr>
              <a:t>FPGA</a:t>
            </a:r>
            <a:r>
              <a:rPr lang="en-US" dirty="0">
                <a:latin typeface="Arial" panose="020B0604020202020204" pitchFamily="34" charset="0"/>
                <a:cs typeface="Arial" panose="020B0604020202020204" pitchFamily="34" charset="0"/>
              </a:rPr>
              <a:t>.</a:t>
            </a:r>
          </a:p>
          <a:p>
            <a:pPr marL="742950" lvl="1" indent="-285750">
              <a:buFont typeface="Wingdings" pitchFamily="2" charset="2"/>
              <a:buChar char="§"/>
            </a:pPr>
            <a:r>
              <a:rPr lang="en-US" dirty="0">
                <a:solidFill>
                  <a:srgbClr val="0070C0"/>
                </a:solidFill>
                <a:latin typeface="Arial" panose="020B0604020202020204" pitchFamily="34" charset="0"/>
                <a:cs typeface="Arial" panose="020B0604020202020204" pitchFamily="34" charset="0"/>
              </a:rPr>
              <a:t>Wide band</a:t>
            </a:r>
            <a:r>
              <a:rPr lang="en-US" dirty="0">
                <a:latin typeface="Arial" panose="020B0604020202020204" pitchFamily="34" charset="0"/>
                <a:cs typeface="Arial" panose="020B0604020202020204" pitchFamily="34" charset="0"/>
              </a:rPr>
              <a:t> to cover many revolution line.</a:t>
            </a:r>
          </a:p>
          <a:p>
            <a:pPr marL="742950" lvl="1" indent="-285750">
              <a:buFont typeface="Wingdings" pitchFamily="2" charset="2"/>
              <a:buChar char="§"/>
            </a:pPr>
            <a:r>
              <a:rPr lang="en-US" dirty="0">
                <a:latin typeface="Arial" panose="020B0604020202020204" pitchFamily="34" charset="0"/>
                <a:cs typeface="Arial" panose="020B0604020202020204" pitchFamily="34" charset="0"/>
              </a:rPr>
              <a:t>Track </a:t>
            </a:r>
            <a:r>
              <a:rPr lang="en-US" dirty="0" err="1">
                <a:latin typeface="Arial" panose="020B0604020202020204" pitchFamily="34" charset="0"/>
                <a:cs typeface="Arial" panose="020B0604020202020204" pitchFamily="34" charset="0"/>
              </a:rPr>
              <a:t>betatron</a:t>
            </a:r>
            <a:r>
              <a:rPr lang="en-US" dirty="0">
                <a:latin typeface="Arial" panose="020B0604020202020204" pitchFamily="34" charset="0"/>
                <a:cs typeface="Arial" panose="020B0604020202020204" pitchFamily="34" charset="0"/>
              </a:rPr>
              <a:t> frequencies during the ramp.</a:t>
            </a:r>
          </a:p>
          <a:p>
            <a:pPr marL="742950" lvl="1" indent="-285750">
              <a:buFont typeface="Wingdings" pitchFamily="2" charset="2"/>
              <a:buChar char="§"/>
            </a:pPr>
            <a:r>
              <a:rPr lang="en-US" sz="1600" dirty="0">
                <a:solidFill>
                  <a:srgbClr val="0070C0"/>
                </a:solidFill>
              </a:rPr>
              <a:t>RF ADC additive noise </a:t>
            </a:r>
            <a:r>
              <a:rPr lang="en-US" sz="1600" dirty="0"/>
              <a:t>is a concern</a:t>
            </a:r>
          </a:p>
          <a:p>
            <a:pPr lvl="2"/>
            <a:r>
              <a:rPr lang="en-US" sz="1400" dirty="0"/>
              <a:t>Typical : ~ 77 dB SNR @ 125 MSPS</a:t>
            </a:r>
          </a:p>
          <a:p>
            <a:pPr lvl="2"/>
            <a:r>
              <a:rPr lang="en-US" sz="1200" dirty="0"/>
              <a:t>Additive noise ~ - 152 </a:t>
            </a:r>
            <a:r>
              <a:rPr lang="en-US" sz="1200" dirty="0" err="1"/>
              <a:t>dBc</a:t>
            </a:r>
            <a:r>
              <a:rPr lang="en-US" sz="1200" dirty="0"/>
              <a:t>/Hz </a:t>
            </a:r>
          </a:p>
        </p:txBody>
      </p:sp>
      <p:sp>
        <p:nvSpPr>
          <p:cNvPr id="12" name="TextBox 11">
            <a:extLst>
              <a:ext uri="{FF2B5EF4-FFF2-40B4-BE49-F238E27FC236}">
                <a16:creationId xmlns:a16="http://schemas.microsoft.com/office/drawing/2014/main" id="{EC1EFD2D-E64F-47DD-9725-5941A6E387C4}"/>
              </a:ext>
            </a:extLst>
          </p:cNvPr>
          <p:cNvSpPr txBox="1"/>
          <p:nvPr/>
        </p:nvSpPr>
        <p:spPr>
          <a:xfrm>
            <a:off x="6071025" y="3546484"/>
            <a:ext cx="166327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Calibri" panose="020F0502020204030204"/>
                <a:ea typeface="+mn-ea"/>
                <a:cs typeface="+mn-cs"/>
              </a:rPr>
              <a:t>OTFB</a:t>
            </a:r>
            <a:r>
              <a:rPr kumimoji="0" lang="en-US" sz="1400" b="0"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C000">
                    <a:lumMod val="75000"/>
                  </a:srgbClr>
                </a:solidFill>
                <a:latin typeface="Calibri" panose="020F0502020204030204"/>
              </a:rPr>
              <a:t>Double Comb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rgbClr val="FFC000">
                    <a:lumMod val="75000"/>
                  </a:srgbClr>
                </a:solidFill>
                <a:latin typeface="Calibri" panose="020F0502020204030204"/>
              </a:rPr>
              <a:t>Betatrond</a:t>
            </a:r>
            <a:r>
              <a:rPr lang="en-US" sz="1400" dirty="0">
                <a:solidFill>
                  <a:srgbClr val="FFC000">
                    <a:lumMod val="75000"/>
                  </a:srgbClr>
                </a:solidFill>
                <a:latin typeface="Calibri" panose="020F0502020204030204"/>
              </a:rPr>
              <a:t> Side band</a:t>
            </a:r>
          </a:p>
        </p:txBody>
      </p:sp>
      <p:pic>
        <p:nvPicPr>
          <p:cNvPr id="13" name="Picture 12">
            <a:extLst>
              <a:ext uri="{FF2B5EF4-FFF2-40B4-BE49-F238E27FC236}">
                <a16:creationId xmlns:a16="http://schemas.microsoft.com/office/drawing/2014/main" id="{C56C16CB-C76F-49D5-8F15-3D5A657DFD90}"/>
              </a:ext>
            </a:extLst>
          </p:cNvPr>
          <p:cNvPicPr>
            <a:picLocks noChangeAspect="1"/>
          </p:cNvPicPr>
          <p:nvPr/>
        </p:nvPicPr>
        <p:blipFill>
          <a:blip r:embed="rId4"/>
          <a:stretch>
            <a:fillRect/>
          </a:stretch>
        </p:blipFill>
        <p:spPr>
          <a:xfrm>
            <a:off x="525827" y="2921490"/>
            <a:ext cx="5073988" cy="2884489"/>
          </a:xfrm>
          <a:prstGeom prst="rect">
            <a:avLst/>
          </a:prstGeom>
        </p:spPr>
      </p:pic>
      <p:sp>
        <p:nvSpPr>
          <p:cNvPr id="15" name="Rectangle 14">
            <a:extLst>
              <a:ext uri="{FF2B5EF4-FFF2-40B4-BE49-F238E27FC236}">
                <a16:creationId xmlns:a16="http://schemas.microsoft.com/office/drawing/2014/main" id="{0545A37D-F36B-4EE7-99EF-43E60B28C876}"/>
              </a:ext>
            </a:extLst>
          </p:cNvPr>
          <p:cNvSpPr/>
          <p:nvPr/>
        </p:nvSpPr>
        <p:spPr>
          <a:xfrm>
            <a:off x="5731429" y="4945133"/>
            <a:ext cx="5683684" cy="1077218"/>
          </a:xfrm>
          <a:prstGeom prst="rect">
            <a:avLst/>
          </a:prstGeom>
        </p:spPr>
        <p:txBody>
          <a:bodyPr wrap="square">
            <a:spAutoFit/>
          </a:bodyPr>
          <a:lstStyle/>
          <a:p>
            <a:pPr marL="171450" indent="-171450">
              <a:buFont typeface="Arial" panose="020B0604020202020204" pitchFamily="34" charset="0"/>
              <a:buChar char="•"/>
            </a:pPr>
            <a:r>
              <a:rPr lang="en-US" sz="1200" b="1" i="1" dirty="0">
                <a:solidFill>
                  <a:srgbClr val="0070C0"/>
                </a:solidFill>
                <a:latin typeface="Arial" panose="020B0604020202020204" pitchFamily="34" charset="0"/>
                <a:cs typeface="Arial" panose="020B0604020202020204" pitchFamily="34" charset="0"/>
              </a:rPr>
              <a:t>OTFB RF ADC Noise Improvement:</a:t>
            </a:r>
            <a:endParaRPr lang="en-US" sz="1200" dirty="0"/>
          </a:p>
          <a:p>
            <a:pPr marL="171450" indent="-171450">
              <a:buFont typeface="Arial" panose="020B0604020202020204" pitchFamily="34" charset="0"/>
              <a:buChar char="•"/>
            </a:pPr>
            <a:r>
              <a:rPr lang="en-US" sz="1200" dirty="0"/>
              <a:t>EIC RF ADC design in progress</a:t>
            </a:r>
          </a:p>
          <a:p>
            <a:pPr marL="171450" indent="-171450">
              <a:buFont typeface="Arial" panose="020B0604020202020204" pitchFamily="34" charset="0"/>
              <a:buChar char="•"/>
            </a:pPr>
            <a:r>
              <a:rPr lang="en-US" sz="1200" dirty="0"/>
              <a:t>Provide direct clock (on-Board PLL </a:t>
            </a:r>
            <a:r>
              <a:rPr lang="en-US" sz="1200" dirty="0">
                <a:solidFill>
                  <a:srgbClr val="0070C0"/>
                </a:solidFill>
              </a:rPr>
              <a:t>bypassed</a:t>
            </a:r>
            <a:r>
              <a:rPr lang="en-US" sz="1200" dirty="0"/>
              <a:t>)</a:t>
            </a:r>
          </a:p>
          <a:p>
            <a:pPr marL="171450" indent="-171450">
              <a:buFont typeface="Arial" panose="020B0604020202020204" pitchFamily="34" charset="0"/>
              <a:buChar char="•"/>
            </a:pPr>
            <a:r>
              <a:rPr lang="en-US" sz="1400" dirty="0"/>
              <a:t>Down Convert &amp;/or Analog I&amp;Q demodulator (Improves Noise)</a:t>
            </a:r>
          </a:p>
          <a:p>
            <a:pPr marL="171450" indent="-171450">
              <a:buFont typeface="Arial" panose="020B0604020202020204" pitchFamily="34" charset="0"/>
              <a:buChar char="•"/>
            </a:pPr>
            <a:r>
              <a:rPr lang="en-US" sz="1400" dirty="0"/>
              <a:t>Average multiple ADC channels</a:t>
            </a:r>
          </a:p>
        </p:txBody>
      </p:sp>
      <p:sp>
        <p:nvSpPr>
          <p:cNvPr id="16" name="TextBox 15">
            <a:extLst>
              <a:ext uri="{FF2B5EF4-FFF2-40B4-BE49-F238E27FC236}">
                <a16:creationId xmlns:a16="http://schemas.microsoft.com/office/drawing/2014/main" id="{A2299FEF-F54F-49E6-822C-A3C504B4F387}"/>
              </a:ext>
            </a:extLst>
          </p:cNvPr>
          <p:cNvSpPr txBox="1"/>
          <p:nvPr/>
        </p:nvSpPr>
        <p:spPr>
          <a:xfrm>
            <a:off x="526371" y="5805980"/>
            <a:ext cx="4853700" cy="276999"/>
          </a:xfrm>
          <a:prstGeom prst="rect">
            <a:avLst/>
          </a:prstGeom>
          <a:noFill/>
        </p:spPr>
        <p:txBody>
          <a:bodyPr wrap="square" rtlCol="0">
            <a:spAutoFit/>
          </a:bodyPr>
          <a:lstStyle/>
          <a:p>
            <a:pPr algn="ctr"/>
            <a:r>
              <a:rPr lang="en-US" sz="1200" dirty="0"/>
              <a:t>RF ADC Phase Noise Measurement (RHIC RF ADC)</a:t>
            </a:r>
          </a:p>
        </p:txBody>
      </p:sp>
      <p:sp>
        <p:nvSpPr>
          <p:cNvPr id="10" name="TextBox 9">
            <a:extLst>
              <a:ext uri="{FF2B5EF4-FFF2-40B4-BE49-F238E27FC236}">
                <a16:creationId xmlns:a16="http://schemas.microsoft.com/office/drawing/2014/main" id="{9E8E0182-4B60-4496-8EFB-D4737C50F288}"/>
              </a:ext>
            </a:extLst>
          </p:cNvPr>
          <p:cNvSpPr txBox="1"/>
          <p:nvPr/>
        </p:nvSpPr>
        <p:spPr>
          <a:xfrm>
            <a:off x="1325527" y="3219456"/>
            <a:ext cx="3930270" cy="461665"/>
          </a:xfrm>
          <a:prstGeom prst="rect">
            <a:avLst/>
          </a:prstGeom>
          <a:solidFill>
            <a:schemeClr val="accent3">
              <a:lumMod val="20000"/>
              <a:lumOff val="80000"/>
            </a:schemeClr>
          </a:solidFill>
        </p:spPr>
        <p:txBody>
          <a:bodyPr wrap="square" rtlCol="0">
            <a:spAutoFit/>
          </a:bodyPr>
          <a:lstStyle/>
          <a:p>
            <a:r>
              <a:rPr lang="en-US" sz="1200" dirty="0" err="1"/>
              <a:t>Matlab</a:t>
            </a:r>
            <a:r>
              <a:rPr lang="en-US" sz="1200" dirty="0"/>
              <a:t> Script developed by CAD LLRF Engineer : Michael McCooey</a:t>
            </a:r>
          </a:p>
        </p:txBody>
      </p:sp>
      <p:sp>
        <p:nvSpPr>
          <p:cNvPr id="14" name="TextBox 13">
            <a:extLst>
              <a:ext uri="{FF2B5EF4-FFF2-40B4-BE49-F238E27FC236}">
                <a16:creationId xmlns:a16="http://schemas.microsoft.com/office/drawing/2014/main" id="{61823FB5-43C0-4F4E-9FE4-C3BC63B1C91C}"/>
              </a:ext>
            </a:extLst>
          </p:cNvPr>
          <p:cNvSpPr txBox="1"/>
          <p:nvPr/>
        </p:nvSpPr>
        <p:spPr>
          <a:xfrm>
            <a:off x="877185" y="4924861"/>
            <a:ext cx="2498652" cy="276999"/>
          </a:xfrm>
          <a:prstGeom prst="rect">
            <a:avLst/>
          </a:prstGeom>
          <a:noFill/>
        </p:spPr>
        <p:txBody>
          <a:bodyPr wrap="square" rtlCol="0">
            <a:spAutoFit/>
          </a:bodyPr>
          <a:lstStyle/>
          <a:p>
            <a:pPr algn="ctr"/>
            <a:r>
              <a:rPr lang="en-US" sz="1200" dirty="0"/>
              <a:t>RHIC RF ADC ~ -152 </a:t>
            </a:r>
            <a:r>
              <a:rPr lang="en-US" sz="1200" dirty="0" err="1"/>
              <a:t>dBc</a:t>
            </a:r>
            <a:r>
              <a:rPr lang="en-US" sz="1200" dirty="0"/>
              <a:t>/Hz</a:t>
            </a:r>
          </a:p>
        </p:txBody>
      </p:sp>
    </p:spTree>
    <p:extLst>
      <p:ext uri="{BB962C8B-B14F-4D97-AF65-F5344CB8AC3E}">
        <p14:creationId xmlns:p14="http://schemas.microsoft.com/office/powerpoint/2010/main" val="2111969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7EC402-D678-DF32-CC9B-7B0AA70A1A64}"/>
              </a:ext>
            </a:extLst>
          </p:cNvPr>
          <p:cNvSpPr>
            <a:spLocks noGrp="1"/>
          </p:cNvSpPr>
          <p:nvPr>
            <p:ph type="sldNum" sz="quarter" idx="4"/>
          </p:nvPr>
        </p:nvSpPr>
        <p:spPr/>
        <p:txBody>
          <a:bodyPr/>
          <a:lstStyle/>
          <a:p>
            <a:pPr algn="ctr"/>
            <a:fld id="{933A556B-7C63-244D-9B7C-B0EA8042B330}" type="slidenum">
              <a:rPr lang="en-US" smtClean="0"/>
              <a:pPr algn="ctr"/>
              <a:t>26</a:t>
            </a:fld>
            <a:endParaRPr lang="en-US" dirty="0"/>
          </a:p>
        </p:txBody>
      </p:sp>
      <p:sp>
        <p:nvSpPr>
          <p:cNvPr id="3" name="Title 2">
            <a:extLst>
              <a:ext uri="{FF2B5EF4-FFF2-40B4-BE49-F238E27FC236}">
                <a16:creationId xmlns:a16="http://schemas.microsoft.com/office/drawing/2014/main" id="{0629B239-84E5-D44D-26E8-B806EA364AE4}"/>
              </a:ext>
            </a:extLst>
          </p:cNvPr>
          <p:cNvSpPr>
            <a:spLocks noGrp="1"/>
          </p:cNvSpPr>
          <p:nvPr>
            <p:ph type="title"/>
          </p:nvPr>
        </p:nvSpPr>
        <p:spPr>
          <a:xfrm>
            <a:off x="462579" y="10578"/>
            <a:ext cx="11499925" cy="825178"/>
          </a:xfrm>
        </p:spPr>
        <p:txBody>
          <a:bodyPr>
            <a:normAutofit/>
          </a:bodyPr>
          <a:lstStyle/>
          <a:p>
            <a:pPr algn="ctr"/>
            <a:r>
              <a:rPr lang="en-US" dirty="0"/>
              <a:t>Crab Cavity LLRF: Hardware</a:t>
            </a:r>
            <a:endParaRPr lang="en-US" dirty="0">
              <a:cs typeface="Arial"/>
            </a:endParaRPr>
          </a:p>
        </p:txBody>
      </p:sp>
      <p:pic>
        <p:nvPicPr>
          <p:cNvPr id="6" name="Picture 5">
            <a:extLst>
              <a:ext uri="{FF2B5EF4-FFF2-40B4-BE49-F238E27FC236}">
                <a16:creationId xmlns:a16="http://schemas.microsoft.com/office/drawing/2014/main" id="{FECB1E3D-5CCB-40BB-AB7A-E1D1C94D9FA0}"/>
              </a:ext>
            </a:extLst>
          </p:cNvPr>
          <p:cNvPicPr>
            <a:picLocks noChangeAspect="1"/>
          </p:cNvPicPr>
          <p:nvPr/>
        </p:nvPicPr>
        <p:blipFill>
          <a:blip r:embed="rId3"/>
          <a:stretch>
            <a:fillRect/>
          </a:stretch>
        </p:blipFill>
        <p:spPr>
          <a:xfrm>
            <a:off x="764432" y="882649"/>
            <a:ext cx="11040218" cy="5030168"/>
          </a:xfrm>
          <a:prstGeom prst="rect">
            <a:avLst/>
          </a:prstGeom>
        </p:spPr>
      </p:pic>
      <p:sp>
        <p:nvSpPr>
          <p:cNvPr id="7" name="Text Placeholder 3">
            <a:extLst>
              <a:ext uri="{FF2B5EF4-FFF2-40B4-BE49-F238E27FC236}">
                <a16:creationId xmlns:a16="http://schemas.microsoft.com/office/drawing/2014/main" id="{C73E2038-7B51-4898-89E6-CC2813923180}"/>
              </a:ext>
            </a:extLst>
          </p:cNvPr>
          <p:cNvSpPr>
            <a:spLocks noGrp="1"/>
          </p:cNvSpPr>
          <p:nvPr>
            <p:ph type="body" sz="quarter" idx="10"/>
          </p:nvPr>
        </p:nvSpPr>
        <p:spPr>
          <a:xfrm>
            <a:off x="279400" y="5239799"/>
            <a:ext cx="4146550" cy="1014262"/>
          </a:xfrm>
        </p:spPr>
        <p:txBody>
          <a:bodyPr>
            <a:noAutofit/>
          </a:bodyPr>
          <a:lstStyle/>
          <a:p>
            <a:pPr marL="0" indent="0">
              <a:buNone/>
            </a:pPr>
            <a:r>
              <a:rPr lang="en-US" sz="1200" dirty="0">
                <a:solidFill>
                  <a:srgbClr val="0070C0"/>
                </a:solidFill>
              </a:rPr>
              <a:t>Noise cancelation feedback system</a:t>
            </a:r>
            <a:r>
              <a:rPr lang="en-US" sz="1200" dirty="0"/>
              <a:t>: </a:t>
            </a:r>
          </a:p>
          <a:p>
            <a:r>
              <a:rPr lang="en-US" sz="1200" dirty="0"/>
              <a:t>Dedicated high precision beam pickup</a:t>
            </a:r>
          </a:p>
          <a:p>
            <a:pPr lvl="1"/>
            <a:r>
              <a:rPr lang="en-US" sz="1200" dirty="0"/>
              <a:t>Reduce RF systems noise</a:t>
            </a:r>
          </a:p>
          <a:p>
            <a:pPr lvl="1"/>
            <a:r>
              <a:rPr lang="en-US" sz="1200" dirty="0"/>
              <a:t>Correct Crabbing vs Un-crabbing decidual error</a:t>
            </a:r>
          </a:p>
        </p:txBody>
      </p:sp>
      <p:sp>
        <p:nvSpPr>
          <p:cNvPr id="10" name="Text Placeholder 3">
            <a:extLst>
              <a:ext uri="{FF2B5EF4-FFF2-40B4-BE49-F238E27FC236}">
                <a16:creationId xmlns:a16="http://schemas.microsoft.com/office/drawing/2014/main" id="{9831AFC5-C523-43BA-9B20-2C2BAB1BF661}"/>
              </a:ext>
            </a:extLst>
          </p:cNvPr>
          <p:cNvSpPr txBox="1">
            <a:spLocks/>
          </p:cNvSpPr>
          <p:nvPr/>
        </p:nvSpPr>
        <p:spPr>
          <a:xfrm>
            <a:off x="4993903" y="5975351"/>
            <a:ext cx="6518647" cy="2787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rgbClr val="0070C0"/>
                </a:solidFill>
              </a:rPr>
              <a:t>Vector Sum Controller restores voltage/phase on each side of the IR (May pull beam permit)</a:t>
            </a:r>
            <a:endParaRPr lang="en-US" sz="1200" dirty="0"/>
          </a:p>
        </p:txBody>
      </p:sp>
      <p:sp>
        <p:nvSpPr>
          <p:cNvPr id="8" name="Text Placeholder 3">
            <a:extLst>
              <a:ext uri="{FF2B5EF4-FFF2-40B4-BE49-F238E27FC236}">
                <a16:creationId xmlns:a16="http://schemas.microsoft.com/office/drawing/2014/main" id="{6D503EEB-9331-4DD7-A002-1637198B6A5C}"/>
              </a:ext>
            </a:extLst>
          </p:cNvPr>
          <p:cNvSpPr txBox="1">
            <a:spLocks/>
          </p:cNvSpPr>
          <p:nvPr/>
        </p:nvSpPr>
        <p:spPr>
          <a:xfrm>
            <a:off x="3564468" y="5583482"/>
            <a:ext cx="4255746" cy="8749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rgbClr val="0070C0"/>
                </a:solidFill>
              </a:rPr>
              <a:t>	</a:t>
            </a:r>
          </a:p>
          <a:p>
            <a:pPr marL="0" indent="0">
              <a:buFont typeface="Arial" panose="020B0604020202020204" pitchFamily="34" charset="0"/>
              <a:buNone/>
            </a:pPr>
            <a:r>
              <a:rPr lang="en-US" sz="1200" dirty="0">
                <a:solidFill>
                  <a:srgbClr val="0070C0"/>
                </a:solidFill>
              </a:rPr>
              <a:t>	</a:t>
            </a:r>
            <a:endParaRPr lang="en-US" sz="1200" dirty="0"/>
          </a:p>
        </p:txBody>
      </p:sp>
      <p:sp>
        <p:nvSpPr>
          <p:cNvPr id="11" name="Text Placeholder 3">
            <a:extLst>
              <a:ext uri="{FF2B5EF4-FFF2-40B4-BE49-F238E27FC236}">
                <a16:creationId xmlns:a16="http://schemas.microsoft.com/office/drawing/2014/main" id="{1FAADC2B-3FAB-40DF-A8DC-BA72E5D4E728}"/>
              </a:ext>
            </a:extLst>
          </p:cNvPr>
          <p:cNvSpPr txBox="1">
            <a:spLocks/>
          </p:cNvSpPr>
          <p:nvPr/>
        </p:nvSpPr>
        <p:spPr>
          <a:xfrm>
            <a:off x="7726699" y="2382137"/>
            <a:ext cx="1125201" cy="5672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rgbClr val="0070C0"/>
                </a:solidFill>
              </a:rPr>
              <a:t>HL RF Trip:</a:t>
            </a:r>
          </a:p>
          <a:p>
            <a:pPr marL="0" indent="0">
              <a:buFont typeface="Arial" panose="020B0604020202020204" pitchFamily="34" charset="0"/>
              <a:buNone/>
            </a:pPr>
            <a:r>
              <a:rPr lang="en-US" sz="1200" dirty="0">
                <a:solidFill>
                  <a:srgbClr val="0070C0"/>
                </a:solidFill>
              </a:rPr>
              <a:t>Beam Permit</a:t>
            </a:r>
            <a:endParaRPr lang="en-US" sz="1200" dirty="0"/>
          </a:p>
        </p:txBody>
      </p:sp>
      <p:sp>
        <p:nvSpPr>
          <p:cNvPr id="12" name="Text Placeholder 3">
            <a:extLst>
              <a:ext uri="{FF2B5EF4-FFF2-40B4-BE49-F238E27FC236}">
                <a16:creationId xmlns:a16="http://schemas.microsoft.com/office/drawing/2014/main" id="{12B0D2A3-8163-4BCC-B66E-CAC2C82C2782}"/>
              </a:ext>
            </a:extLst>
          </p:cNvPr>
          <p:cNvSpPr txBox="1">
            <a:spLocks/>
          </p:cNvSpPr>
          <p:nvPr/>
        </p:nvSpPr>
        <p:spPr>
          <a:xfrm>
            <a:off x="1746251" y="4706136"/>
            <a:ext cx="1733550" cy="3293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rgbClr val="0070C0"/>
                </a:solidFill>
              </a:rPr>
              <a:t>EIC Instrumentation</a:t>
            </a:r>
            <a:endParaRPr lang="en-US" sz="1200" dirty="0"/>
          </a:p>
        </p:txBody>
      </p:sp>
    </p:spTree>
    <p:extLst>
      <p:ext uri="{BB962C8B-B14F-4D97-AF65-F5344CB8AC3E}">
        <p14:creationId xmlns:p14="http://schemas.microsoft.com/office/powerpoint/2010/main" val="4052672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7EC402-D678-DF32-CC9B-7B0AA70A1A64}"/>
              </a:ext>
            </a:extLst>
          </p:cNvPr>
          <p:cNvSpPr>
            <a:spLocks noGrp="1"/>
          </p:cNvSpPr>
          <p:nvPr>
            <p:ph type="sldNum" sz="quarter" idx="4"/>
          </p:nvPr>
        </p:nvSpPr>
        <p:spPr/>
        <p:txBody>
          <a:bodyPr/>
          <a:lstStyle/>
          <a:p>
            <a:pPr algn="ctr"/>
            <a:fld id="{933A556B-7C63-244D-9B7C-B0EA8042B330}" type="slidenum">
              <a:rPr lang="en-US" smtClean="0"/>
              <a:pPr algn="ctr"/>
              <a:t>27</a:t>
            </a:fld>
            <a:endParaRPr lang="en-US" dirty="0"/>
          </a:p>
        </p:txBody>
      </p:sp>
      <p:sp>
        <p:nvSpPr>
          <p:cNvPr id="3" name="Title 2">
            <a:extLst>
              <a:ext uri="{FF2B5EF4-FFF2-40B4-BE49-F238E27FC236}">
                <a16:creationId xmlns:a16="http://schemas.microsoft.com/office/drawing/2014/main" id="{0629B239-84E5-D44D-26E8-B806EA364AE4}"/>
              </a:ext>
            </a:extLst>
          </p:cNvPr>
          <p:cNvSpPr>
            <a:spLocks noGrp="1"/>
          </p:cNvSpPr>
          <p:nvPr>
            <p:ph type="title"/>
          </p:nvPr>
        </p:nvSpPr>
        <p:spPr>
          <a:xfrm>
            <a:off x="487746" y="3437"/>
            <a:ext cx="11499925" cy="825178"/>
          </a:xfrm>
        </p:spPr>
        <p:txBody>
          <a:bodyPr>
            <a:normAutofit/>
          </a:bodyPr>
          <a:lstStyle/>
          <a:p>
            <a:pPr algn="ctr"/>
            <a:r>
              <a:rPr lang="en-US" dirty="0"/>
              <a:t>Summary &amp; Status</a:t>
            </a:r>
            <a:endParaRPr lang="en-US" dirty="0">
              <a:cs typeface="Arial"/>
            </a:endParaRPr>
          </a:p>
        </p:txBody>
      </p:sp>
      <p:sp>
        <p:nvSpPr>
          <p:cNvPr id="4" name="Text Placeholder 3">
            <a:extLst>
              <a:ext uri="{FF2B5EF4-FFF2-40B4-BE49-F238E27FC236}">
                <a16:creationId xmlns:a16="http://schemas.microsoft.com/office/drawing/2014/main" id="{EDDA615F-7B2F-9C2F-82B9-367825BF5A52}"/>
              </a:ext>
            </a:extLst>
          </p:cNvPr>
          <p:cNvSpPr>
            <a:spLocks noGrp="1"/>
          </p:cNvSpPr>
          <p:nvPr>
            <p:ph type="body" sz="quarter" idx="10"/>
          </p:nvPr>
        </p:nvSpPr>
        <p:spPr>
          <a:xfrm>
            <a:off x="259460" y="914698"/>
            <a:ext cx="3405116" cy="5249128"/>
          </a:xfrm>
        </p:spPr>
        <p:txBody>
          <a:bodyPr>
            <a:noAutofit/>
          </a:bodyPr>
          <a:lstStyle/>
          <a:p>
            <a:pPr marL="0" indent="0">
              <a:buNone/>
            </a:pPr>
            <a:r>
              <a:rPr lang="en-US" sz="1000" b="1" i="1" dirty="0">
                <a:solidFill>
                  <a:srgbClr val="0070C0"/>
                </a:solidFill>
              </a:rPr>
              <a:t>Design effort focus in five areas</a:t>
            </a:r>
            <a:r>
              <a:rPr lang="en-US" sz="1000" dirty="0"/>
              <a:t>:</a:t>
            </a:r>
          </a:p>
          <a:p>
            <a:pPr marL="457200" indent="-457200">
              <a:buFont typeface="+mj-lt"/>
              <a:buAutoNum type="arabicPeriod"/>
            </a:pPr>
            <a:r>
              <a:rPr lang="en-US" sz="1000" b="1" i="1" dirty="0">
                <a:solidFill>
                  <a:srgbClr val="0070C0"/>
                </a:solidFill>
              </a:rPr>
              <a:t>Master clock </a:t>
            </a:r>
            <a:r>
              <a:rPr lang="en-US" sz="1000" dirty="0"/>
              <a:t>(RF Noise)</a:t>
            </a:r>
          </a:p>
          <a:p>
            <a:pPr lvl="1">
              <a:buFont typeface="Wingdings" panose="05000000000000000000" pitchFamily="2" charset="2"/>
              <a:buChar char="ü"/>
            </a:pPr>
            <a:r>
              <a:rPr lang="en-US" sz="1000" dirty="0">
                <a:solidFill>
                  <a:srgbClr val="0070C0"/>
                </a:solidFill>
              </a:rPr>
              <a:t>Generation</a:t>
            </a:r>
          </a:p>
          <a:p>
            <a:pPr lvl="1">
              <a:buFont typeface="Wingdings" panose="05000000000000000000" pitchFamily="2" charset="2"/>
              <a:buChar char="ü"/>
            </a:pPr>
            <a:r>
              <a:rPr lang="en-US" sz="1000" dirty="0">
                <a:solidFill>
                  <a:srgbClr val="0070C0"/>
                </a:solidFill>
              </a:rPr>
              <a:t>Distribution</a:t>
            </a:r>
          </a:p>
          <a:p>
            <a:pPr lvl="1">
              <a:buFont typeface="Wingdings" panose="05000000000000000000" pitchFamily="2" charset="2"/>
              <a:buChar char="ü"/>
            </a:pPr>
            <a:r>
              <a:rPr lang="en-US" sz="1000" dirty="0">
                <a:solidFill>
                  <a:srgbClr val="0070C0"/>
                </a:solidFill>
              </a:rPr>
              <a:t>Conditioning</a:t>
            </a:r>
          </a:p>
          <a:p>
            <a:pPr marL="457200" indent="-457200">
              <a:buFont typeface="+mj-lt"/>
              <a:buAutoNum type="arabicPeriod"/>
            </a:pPr>
            <a:r>
              <a:rPr lang="en-US" sz="1000" b="1" i="1" dirty="0">
                <a:solidFill>
                  <a:srgbClr val="0070C0"/>
                </a:solidFill>
              </a:rPr>
              <a:t>Digital Controller</a:t>
            </a:r>
            <a:r>
              <a:rPr lang="en-US" sz="1000" dirty="0">
                <a:solidFill>
                  <a:srgbClr val="0070C0"/>
                </a:solidFill>
              </a:rPr>
              <a:t> </a:t>
            </a:r>
            <a:r>
              <a:rPr lang="en-US" sz="1000" dirty="0"/>
              <a:t>(RF Noise)</a:t>
            </a:r>
          </a:p>
          <a:p>
            <a:pPr lvl="1">
              <a:buFont typeface="Wingdings" panose="05000000000000000000" pitchFamily="2" charset="2"/>
              <a:buChar char="ü"/>
            </a:pPr>
            <a:r>
              <a:rPr lang="en-US" sz="1000" dirty="0">
                <a:solidFill>
                  <a:srgbClr val="0070C0"/>
                </a:solidFill>
              </a:rPr>
              <a:t>Low Noise LLRF drive (DDS).</a:t>
            </a:r>
          </a:p>
          <a:p>
            <a:pPr lvl="1">
              <a:buFont typeface="Wingdings" panose="05000000000000000000" pitchFamily="2" charset="2"/>
              <a:buChar char="Ø"/>
            </a:pPr>
            <a:r>
              <a:rPr lang="en-US" sz="1000" dirty="0"/>
              <a:t>Low Noise Digitizer (RF ADC)</a:t>
            </a:r>
          </a:p>
          <a:p>
            <a:pPr lvl="1">
              <a:buFont typeface="Wingdings" panose="05000000000000000000" pitchFamily="2" charset="2"/>
              <a:buChar char="ü"/>
            </a:pPr>
            <a:r>
              <a:rPr lang="en-US" sz="1000" dirty="0">
                <a:solidFill>
                  <a:srgbClr val="0070C0"/>
                </a:solidFill>
              </a:rPr>
              <a:t>OTFB reduce impedance (20dB)</a:t>
            </a:r>
          </a:p>
          <a:p>
            <a:pPr lvl="1">
              <a:buFont typeface="Wingdings" panose="05000000000000000000" pitchFamily="2" charset="2"/>
              <a:buChar char="ü"/>
            </a:pPr>
            <a:r>
              <a:rPr lang="en-US" sz="1000" dirty="0">
                <a:solidFill>
                  <a:srgbClr val="0070C0"/>
                </a:solidFill>
              </a:rPr>
              <a:t>Cavity protection (Quench)</a:t>
            </a:r>
          </a:p>
          <a:p>
            <a:pPr lvl="1">
              <a:buFont typeface="Wingdings" panose="05000000000000000000" pitchFamily="2" charset="2"/>
              <a:buChar char="ü"/>
            </a:pPr>
            <a:r>
              <a:rPr lang="en-US" sz="1000" dirty="0">
                <a:solidFill>
                  <a:srgbClr val="0070C0"/>
                </a:solidFill>
              </a:rPr>
              <a:t>Vector Sum Control </a:t>
            </a:r>
          </a:p>
          <a:p>
            <a:pPr lvl="1">
              <a:buFont typeface="Wingdings" panose="05000000000000000000" pitchFamily="2" charset="2"/>
              <a:buChar char="ü"/>
            </a:pPr>
            <a:r>
              <a:rPr lang="en-US" sz="1000" dirty="0">
                <a:solidFill>
                  <a:srgbClr val="0070C0"/>
                </a:solidFill>
              </a:rPr>
              <a:t>Cavity trip recovery</a:t>
            </a:r>
          </a:p>
          <a:p>
            <a:pPr marL="457200" indent="-457200">
              <a:buFont typeface="+mj-lt"/>
              <a:buAutoNum type="arabicPeriod"/>
            </a:pPr>
            <a:r>
              <a:rPr lang="en-US" sz="1000" b="1" i="1" dirty="0">
                <a:solidFill>
                  <a:srgbClr val="0070C0"/>
                </a:solidFill>
              </a:rPr>
              <a:t>Direct-rf feedback </a:t>
            </a:r>
            <a:r>
              <a:rPr lang="en-US" sz="1000" dirty="0"/>
              <a:t>(RF Noise).</a:t>
            </a:r>
          </a:p>
          <a:p>
            <a:pPr lvl="1">
              <a:buFont typeface="Wingdings" panose="05000000000000000000" pitchFamily="2" charset="2"/>
              <a:buChar char="Ø"/>
            </a:pPr>
            <a:r>
              <a:rPr lang="en-US" sz="1000" dirty="0"/>
              <a:t>Reduce Impedance (Gain = 68 dB)</a:t>
            </a:r>
          </a:p>
          <a:p>
            <a:pPr lvl="1">
              <a:buFont typeface="Wingdings" panose="05000000000000000000" pitchFamily="2" charset="2"/>
              <a:buChar char="Ø"/>
            </a:pPr>
            <a:r>
              <a:rPr lang="en-US" sz="1000" dirty="0">
                <a:solidFill>
                  <a:srgbClr val="0070C0"/>
                </a:solidFill>
              </a:rPr>
              <a:t>Low Noise RF Driver Amplifier</a:t>
            </a:r>
            <a:r>
              <a:rPr lang="en-US" sz="1000" dirty="0"/>
              <a:t>.</a:t>
            </a:r>
          </a:p>
          <a:p>
            <a:pPr lvl="1">
              <a:buFont typeface="Wingdings" panose="05000000000000000000" pitchFamily="2" charset="2"/>
              <a:buChar char="Ø"/>
            </a:pPr>
            <a:r>
              <a:rPr lang="en-US" sz="1000" dirty="0"/>
              <a:t>RF Amplifiers RF Noise/Linearity.</a:t>
            </a:r>
          </a:p>
          <a:p>
            <a:pPr lvl="1">
              <a:buFont typeface="Wingdings" panose="05000000000000000000" pitchFamily="2" charset="2"/>
              <a:buChar char="Ø"/>
            </a:pPr>
            <a:r>
              <a:rPr lang="en-US" sz="1000" dirty="0">
                <a:solidFill>
                  <a:srgbClr val="0070C0"/>
                </a:solidFill>
              </a:rPr>
              <a:t>Power Limiter.</a:t>
            </a:r>
          </a:p>
          <a:p>
            <a:pPr lvl="1">
              <a:buFont typeface="Wingdings" panose="05000000000000000000" pitchFamily="2" charset="2"/>
              <a:buChar char="ü"/>
            </a:pPr>
            <a:r>
              <a:rPr lang="en-US" sz="1000" dirty="0">
                <a:solidFill>
                  <a:srgbClr val="0070C0"/>
                </a:solidFill>
              </a:rPr>
              <a:t>Cavity quench protection</a:t>
            </a:r>
          </a:p>
          <a:p>
            <a:pPr marL="457200" indent="-457200">
              <a:buFont typeface="+mj-lt"/>
              <a:buAutoNum type="arabicPeriod"/>
            </a:pPr>
            <a:r>
              <a:rPr lang="en-US" sz="1000" dirty="0">
                <a:solidFill>
                  <a:srgbClr val="0070C0"/>
                </a:solidFill>
              </a:rPr>
              <a:t>Each side of IR6</a:t>
            </a:r>
          </a:p>
          <a:p>
            <a:pPr lvl="1">
              <a:buFont typeface="Wingdings" panose="05000000000000000000" pitchFamily="2" charset="2"/>
              <a:buChar char="ü"/>
            </a:pPr>
            <a:r>
              <a:rPr lang="en-US" sz="1000" dirty="0">
                <a:solidFill>
                  <a:srgbClr val="0070C0"/>
                </a:solidFill>
              </a:rPr>
              <a:t>Phase reference line.</a:t>
            </a:r>
          </a:p>
          <a:p>
            <a:pPr lvl="1">
              <a:buFont typeface="Wingdings" panose="05000000000000000000" pitchFamily="2" charset="2"/>
              <a:buChar char="ü"/>
            </a:pPr>
            <a:r>
              <a:rPr lang="en-US" sz="1000" dirty="0">
                <a:solidFill>
                  <a:srgbClr val="0070C0"/>
                </a:solidFill>
              </a:rPr>
              <a:t>Beam phase pickup. </a:t>
            </a:r>
          </a:p>
          <a:p>
            <a:pPr marL="457200" indent="-457200">
              <a:buFont typeface="+mj-lt"/>
              <a:buAutoNum type="arabicPeriod"/>
            </a:pPr>
            <a:r>
              <a:rPr lang="en-US" sz="1000" b="1" i="1" dirty="0">
                <a:solidFill>
                  <a:srgbClr val="0070C0"/>
                </a:solidFill>
              </a:rPr>
              <a:t>Head/Tail measurement system (Instrumentation)</a:t>
            </a:r>
            <a:r>
              <a:rPr lang="en-US" sz="1000" dirty="0"/>
              <a:t>:</a:t>
            </a:r>
          </a:p>
          <a:p>
            <a:pPr lvl="1">
              <a:buFont typeface="Wingdings" panose="05000000000000000000" pitchFamily="2" charset="2"/>
              <a:buChar char="Ø"/>
            </a:pPr>
            <a:r>
              <a:rPr lang="en-US" sz="1000" dirty="0"/>
              <a:t>Noise cancelation FB Term</a:t>
            </a:r>
          </a:p>
          <a:p>
            <a:pPr lvl="1">
              <a:buFont typeface="Wingdings" panose="05000000000000000000" pitchFamily="2" charset="2"/>
              <a:buChar char="Ø"/>
            </a:pPr>
            <a:r>
              <a:rPr lang="en-US" sz="1000" dirty="0"/>
              <a:t>Crabbing closure term</a:t>
            </a:r>
          </a:p>
        </p:txBody>
      </p:sp>
      <p:pic>
        <p:nvPicPr>
          <p:cNvPr id="11" name="Content Placeholder 5">
            <a:extLst>
              <a:ext uri="{FF2B5EF4-FFF2-40B4-BE49-F238E27FC236}">
                <a16:creationId xmlns:a16="http://schemas.microsoft.com/office/drawing/2014/main" id="{82945807-5D52-462D-A6E4-193BD2CC9F88}"/>
              </a:ext>
            </a:extLst>
          </p:cNvPr>
          <p:cNvPicPr>
            <a:picLocks noChangeAspect="1"/>
          </p:cNvPicPr>
          <p:nvPr/>
        </p:nvPicPr>
        <p:blipFill>
          <a:blip r:embed="rId3"/>
          <a:stretch>
            <a:fillRect/>
          </a:stretch>
        </p:blipFill>
        <p:spPr>
          <a:xfrm>
            <a:off x="3329974" y="1478960"/>
            <a:ext cx="8270212" cy="4837635"/>
          </a:xfrm>
          <a:prstGeom prst="rect">
            <a:avLst/>
          </a:prstGeom>
        </p:spPr>
      </p:pic>
      <p:sp>
        <p:nvSpPr>
          <p:cNvPr id="5" name="Oval 4">
            <a:extLst>
              <a:ext uri="{FF2B5EF4-FFF2-40B4-BE49-F238E27FC236}">
                <a16:creationId xmlns:a16="http://schemas.microsoft.com/office/drawing/2014/main" id="{0131FB23-25BF-4954-8A2E-26ABC25C3AC6}"/>
              </a:ext>
            </a:extLst>
          </p:cNvPr>
          <p:cNvSpPr/>
          <p:nvPr/>
        </p:nvSpPr>
        <p:spPr>
          <a:xfrm>
            <a:off x="9886268" y="4400308"/>
            <a:ext cx="818866" cy="55273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8137AC-260A-4F0C-81F0-D1E6C8D83D79}"/>
              </a:ext>
            </a:extLst>
          </p:cNvPr>
          <p:cNvSpPr txBox="1"/>
          <p:nvPr/>
        </p:nvSpPr>
        <p:spPr>
          <a:xfrm>
            <a:off x="9783646" y="4898896"/>
            <a:ext cx="115323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Cable bundle</a:t>
            </a:r>
            <a:endParaRPr lang="en-US" sz="1400" dirty="0">
              <a:solidFill>
                <a:srgbClr val="FFC000">
                  <a:lumMod val="75000"/>
                </a:srgbClr>
              </a:solidFill>
              <a:latin typeface="Calibri" panose="020F0502020204030204"/>
            </a:endParaRPr>
          </a:p>
        </p:txBody>
      </p:sp>
      <p:sp>
        <p:nvSpPr>
          <p:cNvPr id="9" name="Oval 8">
            <a:extLst>
              <a:ext uri="{FF2B5EF4-FFF2-40B4-BE49-F238E27FC236}">
                <a16:creationId xmlns:a16="http://schemas.microsoft.com/office/drawing/2014/main" id="{F2CB625F-F6A0-4BB0-87E6-4209D567EB14}"/>
              </a:ext>
            </a:extLst>
          </p:cNvPr>
          <p:cNvSpPr/>
          <p:nvPr/>
        </p:nvSpPr>
        <p:spPr>
          <a:xfrm>
            <a:off x="7173016" y="4342437"/>
            <a:ext cx="379632" cy="307777"/>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728D51C-16D8-41A0-ADF1-EAE99040CC46}"/>
              </a:ext>
            </a:extLst>
          </p:cNvPr>
          <p:cNvSpPr txBox="1"/>
          <p:nvPr/>
        </p:nvSpPr>
        <p:spPr>
          <a:xfrm>
            <a:off x="7254240" y="4034660"/>
            <a:ext cx="17084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Multi-ADCs (Noise)</a:t>
            </a:r>
          </a:p>
        </p:txBody>
      </p:sp>
      <p:sp>
        <p:nvSpPr>
          <p:cNvPr id="6" name="TextBox 5">
            <a:extLst>
              <a:ext uri="{FF2B5EF4-FFF2-40B4-BE49-F238E27FC236}">
                <a16:creationId xmlns:a16="http://schemas.microsoft.com/office/drawing/2014/main" id="{C3098C04-62AC-4253-AA6C-F07DC1692636}"/>
              </a:ext>
            </a:extLst>
          </p:cNvPr>
          <p:cNvSpPr txBox="1"/>
          <p:nvPr/>
        </p:nvSpPr>
        <p:spPr>
          <a:xfrm>
            <a:off x="3019519" y="832629"/>
            <a:ext cx="8270213" cy="646331"/>
          </a:xfrm>
          <a:prstGeom prst="rect">
            <a:avLst/>
          </a:prstGeom>
          <a:noFill/>
        </p:spPr>
        <p:txBody>
          <a:bodyPr wrap="none" rtlCol="0">
            <a:spAutoFit/>
          </a:bodyPr>
          <a:lstStyle/>
          <a:p>
            <a:pPr marL="285750" indent="-285750">
              <a:buFont typeface="Wingdings" panose="05000000000000000000" pitchFamily="2" charset="2"/>
              <a:buChar char="ü"/>
            </a:pPr>
            <a:r>
              <a:rPr lang="en-US" dirty="0">
                <a:solidFill>
                  <a:srgbClr val="0070C0"/>
                </a:solidFill>
              </a:rPr>
              <a:t>Demonstrated solution meets requirements (operational or evaluation board)</a:t>
            </a:r>
          </a:p>
          <a:p>
            <a:pPr marL="342900" indent="-342900">
              <a:buFont typeface="Wingdings" panose="05000000000000000000" pitchFamily="2" charset="2"/>
              <a:buChar char="Ø"/>
            </a:pPr>
            <a:r>
              <a:rPr lang="en-US" dirty="0"/>
              <a:t>In progress</a:t>
            </a:r>
          </a:p>
        </p:txBody>
      </p:sp>
      <p:sp>
        <p:nvSpPr>
          <p:cNvPr id="12" name="Oval 11">
            <a:extLst>
              <a:ext uri="{FF2B5EF4-FFF2-40B4-BE49-F238E27FC236}">
                <a16:creationId xmlns:a16="http://schemas.microsoft.com/office/drawing/2014/main" id="{9DCB5FB9-4990-4EF1-AE50-DCBE63416325}"/>
              </a:ext>
            </a:extLst>
          </p:cNvPr>
          <p:cNvSpPr/>
          <p:nvPr/>
        </p:nvSpPr>
        <p:spPr>
          <a:xfrm>
            <a:off x="6814571" y="3126963"/>
            <a:ext cx="487082" cy="307777"/>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DA7C96F-4A3D-4D23-ACBE-78B3E3CF4103}"/>
              </a:ext>
            </a:extLst>
          </p:cNvPr>
          <p:cNvSpPr txBox="1"/>
          <p:nvPr/>
        </p:nvSpPr>
        <p:spPr>
          <a:xfrm>
            <a:off x="7254240" y="3806265"/>
            <a:ext cx="17084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Multi-DACs (Noise)</a:t>
            </a:r>
          </a:p>
        </p:txBody>
      </p:sp>
      <p:cxnSp>
        <p:nvCxnSpPr>
          <p:cNvPr id="14" name="Straight Arrow Connector 13">
            <a:extLst>
              <a:ext uri="{FF2B5EF4-FFF2-40B4-BE49-F238E27FC236}">
                <a16:creationId xmlns:a16="http://schemas.microsoft.com/office/drawing/2014/main" id="{1A1C86D2-BFB6-4C3B-B4A5-F0217D15650C}"/>
              </a:ext>
            </a:extLst>
          </p:cNvPr>
          <p:cNvCxnSpPr>
            <a:cxnSpLocks/>
          </p:cNvCxnSpPr>
          <p:nvPr/>
        </p:nvCxnSpPr>
        <p:spPr>
          <a:xfrm flipH="1" flipV="1">
            <a:off x="7208556" y="3415425"/>
            <a:ext cx="186679" cy="4635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3E8949-0231-438F-BD15-74B9D4FC9954}"/>
              </a:ext>
            </a:extLst>
          </p:cNvPr>
          <p:cNvCxnSpPr>
            <a:cxnSpLocks/>
            <a:endCxn id="9" idx="1"/>
          </p:cNvCxnSpPr>
          <p:nvPr/>
        </p:nvCxnSpPr>
        <p:spPr>
          <a:xfrm flipH="1">
            <a:off x="7228612" y="4266442"/>
            <a:ext cx="757148" cy="121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972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991324-C0C8-4E27-B138-F413F297EC61}"/>
              </a:ext>
            </a:extLst>
          </p:cNvPr>
          <p:cNvSpPr>
            <a:spLocks noGrp="1"/>
          </p:cNvSpPr>
          <p:nvPr>
            <p:ph type="sldNum" sz="quarter" idx="4"/>
          </p:nvPr>
        </p:nvSpPr>
        <p:spPr/>
        <p:txBody>
          <a:bodyPr/>
          <a:lstStyle/>
          <a:p>
            <a:pPr algn="ctr"/>
            <a:fld id="{933A556B-7C63-244D-9B7C-B0EA8042B330}" type="slidenum">
              <a:rPr lang="en-US" smtClean="0"/>
              <a:pPr algn="ctr"/>
              <a:t>28</a:t>
            </a:fld>
            <a:endParaRPr lang="en-US" dirty="0"/>
          </a:p>
        </p:txBody>
      </p:sp>
      <p:sp>
        <p:nvSpPr>
          <p:cNvPr id="3" name="Title 2">
            <a:extLst>
              <a:ext uri="{FF2B5EF4-FFF2-40B4-BE49-F238E27FC236}">
                <a16:creationId xmlns:a16="http://schemas.microsoft.com/office/drawing/2014/main" id="{4A8E9381-412B-43D5-9360-95AB5684F2C9}"/>
              </a:ext>
            </a:extLst>
          </p:cNvPr>
          <p:cNvSpPr>
            <a:spLocks noGrp="1"/>
          </p:cNvSpPr>
          <p:nvPr>
            <p:ph type="title"/>
          </p:nvPr>
        </p:nvSpPr>
        <p:spPr/>
        <p:txBody>
          <a:bodyPr/>
          <a:lstStyle/>
          <a:p>
            <a:r>
              <a:rPr lang="en-US" dirty="0"/>
              <a:t>Acknowledgements</a:t>
            </a:r>
          </a:p>
        </p:txBody>
      </p:sp>
      <p:sp>
        <p:nvSpPr>
          <p:cNvPr id="4" name="Text Placeholder 3">
            <a:extLst>
              <a:ext uri="{FF2B5EF4-FFF2-40B4-BE49-F238E27FC236}">
                <a16:creationId xmlns:a16="http://schemas.microsoft.com/office/drawing/2014/main" id="{00E13D3E-129B-4062-A68F-86DBA26C9CD4}"/>
              </a:ext>
            </a:extLst>
          </p:cNvPr>
          <p:cNvSpPr>
            <a:spLocks noGrp="1"/>
          </p:cNvSpPr>
          <p:nvPr>
            <p:ph type="body" sz="quarter" idx="10"/>
          </p:nvPr>
        </p:nvSpPr>
        <p:spPr>
          <a:xfrm>
            <a:off x="806027" y="1090507"/>
            <a:ext cx="9983893" cy="4660053"/>
          </a:xfrm>
        </p:spPr>
        <p:txBody>
          <a:bodyPr>
            <a:normAutofit fontScale="70000" lnSpcReduction="20000"/>
          </a:bodyPr>
          <a:lstStyle/>
          <a:p>
            <a:r>
              <a:rPr lang="en-US" dirty="0" err="1"/>
              <a:t>JLab</a:t>
            </a:r>
            <a:r>
              <a:rPr lang="en-US" dirty="0"/>
              <a:t> &amp; BNL (EIC &amp; C-AD) RF teams (former and present).</a:t>
            </a:r>
          </a:p>
          <a:p>
            <a:pPr marL="457200" lvl="1" indent="0">
              <a:buNone/>
            </a:pPr>
            <a:endParaRPr lang="en-US" dirty="0"/>
          </a:p>
          <a:p>
            <a:pPr marL="457200" lvl="1" indent="0">
              <a:buNone/>
            </a:pPr>
            <a:r>
              <a:rPr lang="en-US" dirty="0"/>
              <a:t>Michael McCooey , Geetha Narayan, Kevin Mernick, Arshdeep Singh</a:t>
            </a:r>
          </a:p>
          <a:p>
            <a:pPr marL="457200" lvl="1" indent="0">
              <a:buNone/>
            </a:pPr>
            <a:r>
              <a:rPr lang="en-US" dirty="0"/>
              <a:t>Samson Mai, Mark Hoffmann Wallner, Alex Zaltsman, Michael Sowinski</a:t>
            </a:r>
          </a:p>
          <a:p>
            <a:pPr marL="457200" lvl="1" indent="0">
              <a:buNone/>
            </a:pPr>
            <a:r>
              <a:rPr lang="en-US" dirty="0"/>
              <a:t>Binping Xiao, Silvia Verdu Andres and many others</a:t>
            </a:r>
          </a:p>
          <a:p>
            <a:pPr marL="457200" lvl="1" indent="0">
              <a:buNone/>
            </a:pPr>
            <a:endParaRPr lang="en-US" dirty="0"/>
          </a:p>
          <a:p>
            <a:pPr marL="457200" lvl="1" indent="0">
              <a:buNone/>
            </a:pPr>
            <a:r>
              <a:rPr lang="en-US" dirty="0"/>
              <a:t>Special thanks to Michael McCooey for his work on clock recovery/clean-up and RF noise measurements</a:t>
            </a:r>
          </a:p>
          <a:p>
            <a:pPr marL="0" indent="0">
              <a:buNone/>
            </a:pPr>
            <a:endParaRPr lang="en-US" dirty="0"/>
          </a:p>
          <a:p>
            <a:r>
              <a:rPr lang="en-US" dirty="0"/>
              <a:t>Michael Blaskiewicz  provided Accelerator Physics support.</a:t>
            </a:r>
          </a:p>
          <a:p>
            <a:pPr marL="457200" lvl="1" indent="0">
              <a:buNone/>
            </a:pPr>
            <a:endParaRPr lang="en-US" dirty="0"/>
          </a:p>
          <a:p>
            <a:r>
              <a:rPr lang="en-US" dirty="0"/>
              <a:t>Themis Mastoridis for his support providing analysis of RF systems challenges.</a:t>
            </a:r>
          </a:p>
          <a:p>
            <a:pPr marL="0" indent="0">
              <a:buNone/>
            </a:pPr>
            <a:endParaRPr lang="en-US" dirty="0"/>
          </a:p>
          <a:p>
            <a:pPr marL="0" indent="0">
              <a:buNone/>
            </a:pPr>
            <a:endParaRPr lang="en-US" dirty="0"/>
          </a:p>
          <a:p>
            <a:pPr marL="0" indent="0">
              <a:buNone/>
            </a:pPr>
            <a:r>
              <a:rPr lang="en-US" dirty="0"/>
              <a:t>			</a:t>
            </a:r>
            <a:r>
              <a:rPr lang="en-US" sz="3200" dirty="0"/>
              <a:t>Thank You !</a:t>
            </a:r>
          </a:p>
          <a:p>
            <a:pPr marL="0" indent="0">
              <a:buNone/>
            </a:pPr>
            <a:endParaRPr lang="en-US" sz="3200" dirty="0"/>
          </a:p>
          <a:p>
            <a:pPr marL="0" indent="0">
              <a:buNone/>
            </a:pPr>
            <a:r>
              <a:rPr lang="en-US" sz="3200" dirty="0"/>
              <a:t>Questions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78508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24000" y="1"/>
            <a:ext cx="9144000" cy="748144"/>
          </a:xfrm>
          <a:prstGeom prst="rect">
            <a:avLst/>
          </a:prstGeom>
          <a:solidFill>
            <a:srgbClr val="002060"/>
          </a:solidFill>
          <a:ln>
            <a:solidFill>
              <a:srgbClr val="002060"/>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   References</a:t>
            </a:r>
            <a:endParaRPr lang="en-US" sz="4000" i="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E0AB3C7-436F-47CE-8D7C-57FD8CCF3150}"/>
              </a:ext>
            </a:extLst>
          </p:cNvPr>
          <p:cNvSpPr txBox="1"/>
          <p:nvPr/>
        </p:nvSpPr>
        <p:spPr>
          <a:xfrm>
            <a:off x="462660" y="1616245"/>
            <a:ext cx="11729340" cy="1954381"/>
          </a:xfrm>
          <a:prstGeom prst="rect">
            <a:avLst/>
          </a:prstGeom>
          <a:solidFill>
            <a:schemeClr val="accent4">
              <a:lumMod val="20000"/>
              <a:lumOff val="80000"/>
            </a:schemeClr>
          </a:solidFill>
        </p:spPr>
        <p:txBody>
          <a:bodyPr wrap="square">
            <a:spAutoFit/>
          </a:bodyPr>
          <a:lstStyle/>
          <a:p>
            <a:pPr marL="342900" lvl="1" indent="0">
              <a:buNone/>
            </a:pPr>
            <a:r>
              <a:rPr lang="en-US" sz="1100" i="1" dirty="0"/>
              <a:t>[1] F. </a:t>
            </a:r>
            <a:r>
              <a:rPr lang="en-US" sz="1100" i="1" dirty="0" err="1"/>
              <a:t>Willeke</a:t>
            </a:r>
            <a:r>
              <a:rPr lang="en-US" sz="1100" i="1" dirty="0"/>
              <a:t> et al., “Electron-Ion Collider conceptual design report,” BNL, Upton, NY, USA, Feb. 2021.</a:t>
            </a:r>
          </a:p>
          <a:p>
            <a:pPr marL="342900" lvl="1" indent="0">
              <a:buNone/>
            </a:pPr>
            <a:endParaRPr lang="en-US" sz="1100" i="1" dirty="0"/>
          </a:p>
          <a:p>
            <a:pPr marL="342900" lvl="1" indent="0">
              <a:buNone/>
            </a:pPr>
            <a:r>
              <a:rPr lang="en-US" sz="1100" i="1" dirty="0"/>
              <a:t>[2] M. Blaskiewicz, Instabilities Driven by the Fundamental Crabbing Mode, BNL Tech Note BNL-222221-2021-TECH</a:t>
            </a:r>
          </a:p>
          <a:p>
            <a:pPr marL="342900" lvl="1" indent="0">
              <a:buNone/>
            </a:pPr>
            <a:endParaRPr lang="en-US" sz="1100" i="1" dirty="0"/>
          </a:p>
          <a:p>
            <a:pPr marL="342900" lvl="1" indent="0">
              <a:buNone/>
            </a:pPr>
            <a:r>
              <a:rPr lang="en-US" sz="1100" i="1" dirty="0"/>
              <a:t>[3] T. Mastoridis, M. Blaskiewicz, and T. </a:t>
            </a:r>
            <a:r>
              <a:rPr lang="en-US" sz="1100" i="1" dirty="0" err="1"/>
              <a:t>Loe</a:t>
            </a:r>
            <a:r>
              <a:rPr lang="en-US" sz="1100" i="1" dirty="0"/>
              <a:t>, </a:t>
            </a:r>
            <a:r>
              <a:rPr lang="en-US" sz="1100" i="1" dirty="0" err="1"/>
              <a:t>Eic</a:t>
            </a:r>
            <a:r>
              <a:rPr lang="en-US" sz="1100" i="1" dirty="0"/>
              <a:t> transverse instabilities due to the crab cavity fundamental impedance, Accepted for publication to Phys. Rev. Accel. Beams (2024).</a:t>
            </a:r>
          </a:p>
          <a:p>
            <a:pPr marL="342900" lvl="1" indent="0">
              <a:buNone/>
            </a:pPr>
            <a:endParaRPr lang="en-US" sz="1100" i="1" dirty="0"/>
          </a:p>
          <a:p>
            <a:pPr marL="342900" lvl="1" indent="0">
              <a:buNone/>
            </a:pPr>
            <a:r>
              <a:rPr lang="en-US" sz="1100" i="1" dirty="0"/>
              <a:t>[4] K. Smith, T. Mastoridis, P. Fuller, P. </a:t>
            </a:r>
            <a:r>
              <a:rPr lang="en-US" sz="1100" i="1" dirty="0" err="1"/>
              <a:t>Mahri</a:t>
            </a:r>
            <a:r>
              <a:rPr lang="en-US" sz="1100" i="1" dirty="0"/>
              <a:t>, and Y. Matsumura, EIC transverse emittance growth due to crab cavity RF noise: Estimates and mitigation,, BNL-222748-2022-TECH</a:t>
            </a:r>
          </a:p>
          <a:p>
            <a:pPr marL="342900" lvl="1" indent="0">
              <a:buNone/>
            </a:pPr>
            <a:r>
              <a:rPr lang="en-US" sz="1100" i="1" dirty="0"/>
              <a:t>10.2172/1846026 (2022).</a:t>
            </a:r>
          </a:p>
          <a:p>
            <a:pPr marL="342900" lvl="1" indent="0">
              <a:buNone/>
            </a:pPr>
            <a:endParaRPr lang="en-US" sz="1100" i="1" dirty="0"/>
          </a:p>
          <a:p>
            <a:pPr marL="342900" lvl="1"/>
            <a:r>
              <a:rPr lang="en-US" sz="1100" i="1" dirty="0"/>
              <a:t>[5] T. Mastoridis, </a:t>
            </a:r>
            <a:r>
              <a:rPr lang="en-US" sz="1100" i="1" dirty="0" err="1"/>
              <a:t>etc</a:t>
            </a:r>
            <a:r>
              <a:rPr lang="en-US" sz="1100" i="1" dirty="0"/>
              <a:t> all, “Time-domain simulation of the crab cavity/beam interaction ”, BNL Tech Note </a:t>
            </a:r>
            <a:r>
              <a:rPr lang="en-US" sz="1100" dirty="0"/>
              <a:t>BNL-224087-2023-TECH </a:t>
            </a:r>
            <a:r>
              <a:rPr lang="en-US" sz="1100" i="1" dirty="0"/>
              <a:t>EIC-ADD-TN-039.</a:t>
            </a:r>
          </a:p>
          <a:p>
            <a:pPr marL="342900" lvl="1" indent="0">
              <a:buNone/>
            </a:pPr>
            <a:endParaRPr lang="en-US" sz="1100" i="1" dirty="0"/>
          </a:p>
        </p:txBody>
      </p:sp>
    </p:spTree>
    <p:extLst>
      <p:ext uri="{BB962C8B-B14F-4D97-AF65-F5344CB8AC3E}">
        <p14:creationId xmlns:p14="http://schemas.microsoft.com/office/powerpoint/2010/main" val="2549650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1BED7-650F-47C3-95FD-C0DE2AF9250A}"/>
              </a:ext>
            </a:extLst>
          </p:cNvPr>
          <p:cNvSpPr>
            <a:spLocks noGrp="1"/>
          </p:cNvSpPr>
          <p:nvPr>
            <p:ph type="sldNum" sz="quarter" idx="11"/>
          </p:nvPr>
        </p:nvSpPr>
        <p:spPr/>
        <p:txBody>
          <a:bodyPr/>
          <a:lstStyle/>
          <a:p>
            <a:fld id="{933A556B-7C63-244D-9B7C-B0EA8042B330}" type="slidenum">
              <a:rPr lang="en-US" smtClean="0"/>
              <a:pPr/>
              <a:t>3</a:t>
            </a:fld>
            <a:endParaRPr lang="en-US" dirty="0"/>
          </a:p>
        </p:txBody>
      </p:sp>
      <p:sp>
        <p:nvSpPr>
          <p:cNvPr id="4" name="Title 3">
            <a:extLst>
              <a:ext uri="{FF2B5EF4-FFF2-40B4-BE49-F238E27FC236}">
                <a16:creationId xmlns:a16="http://schemas.microsoft.com/office/drawing/2014/main" id="{7E7F408A-CC86-4AC9-BF4D-456BC54355F0}"/>
              </a:ext>
            </a:extLst>
          </p:cNvPr>
          <p:cNvSpPr>
            <a:spLocks noGrp="1"/>
          </p:cNvSpPr>
          <p:nvPr>
            <p:ph type="title"/>
          </p:nvPr>
        </p:nvSpPr>
        <p:spPr/>
        <p:txBody>
          <a:bodyPr/>
          <a:lstStyle/>
          <a:p>
            <a:pPr algn="ctr"/>
            <a:r>
              <a:rPr lang="en-US" dirty="0"/>
              <a:t>Introduction</a:t>
            </a:r>
          </a:p>
        </p:txBody>
      </p:sp>
      <p:sp>
        <p:nvSpPr>
          <p:cNvPr id="12" name="Content Placeholder 2">
            <a:extLst>
              <a:ext uri="{FF2B5EF4-FFF2-40B4-BE49-F238E27FC236}">
                <a16:creationId xmlns:a16="http://schemas.microsoft.com/office/drawing/2014/main" id="{A9089B9D-F1D5-4C25-B369-E5F44F1D7E42}"/>
              </a:ext>
            </a:extLst>
          </p:cNvPr>
          <p:cNvSpPr txBox="1">
            <a:spLocks/>
          </p:cNvSpPr>
          <p:nvPr/>
        </p:nvSpPr>
        <p:spPr>
          <a:xfrm>
            <a:off x="386080" y="946699"/>
            <a:ext cx="5977245" cy="5122207"/>
          </a:xfrm>
          <a:prstGeom prst="rect">
            <a:avLst/>
          </a:prstGeom>
        </p:spPr>
        <p:txBody>
          <a:bodyPr>
            <a:normAutofit/>
          </a:bodyPr>
          <a:lstStyle>
            <a:lvl1pPr marL="228600" indent="-228600" algn="l" defTabSz="914400" rtl="0" eaLnBrk="1" latinLnBrk="0" hangingPunct="1">
              <a:lnSpc>
                <a:spcPct val="10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1pPr>
            <a:lvl2pPr marL="460375" indent="-233363" algn="l" defTabSz="914400" rtl="0" eaLnBrk="1" latinLnBrk="0" hangingPunct="1">
              <a:lnSpc>
                <a:spcPct val="100000"/>
              </a:lnSpc>
              <a:spcBef>
                <a:spcPts val="0"/>
              </a:spcBef>
              <a:spcAft>
                <a:spcPts val="400"/>
              </a:spcAft>
              <a:buFont typeface="Arial" panose="020B0604020202020204" pitchFamily="34" charset="0"/>
              <a:buChar char="•"/>
              <a:defRPr sz="2000" kern="1200">
                <a:solidFill>
                  <a:schemeClr val="tx1"/>
                </a:solidFill>
                <a:latin typeface="+mn-lt"/>
                <a:ea typeface="+mn-ea"/>
                <a:cs typeface="+mn-cs"/>
              </a:defRPr>
            </a:lvl2pPr>
            <a:lvl3pPr marL="687388" indent="-227013" algn="l" defTabSz="914400" rtl="0" eaLnBrk="1" latinLnBrk="0" hangingPunct="1">
              <a:lnSpc>
                <a:spcPct val="100000"/>
              </a:lnSpc>
              <a:spcBef>
                <a:spcPts val="0"/>
              </a:spcBef>
              <a:spcAft>
                <a:spcPts val="400"/>
              </a:spcAft>
              <a:buFont typeface="Arial" panose="020B0604020202020204" pitchFamily="34" charset="0"/>
              <a:buChar char="•"/>
              <a:defRPr sz="1800" kern="1200">
                <a:solidFill>
                  <a:schemeClr val="tx1"/>
                </a:solidFill>
                <a:latin typeface="+mn-lt"/>
                <a:ea typeface="+mn-ea"/>
                <a:cs typeface="+mn-cs"/>
              </a:defRPr>
            </a:lvl3pPr>
            <a:lvl4pPr marL="914400" indent="-227013"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41413" indent="-227013"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1400" dirty="0">
              <a:latin typeface="Arial (Body)"/>
            </a:endParaRPr>
          </a:p>
          <a:p>
            <a:pPr algn="just"/>
            <a:r>
              <a:rPr lang="en-US" sz="1400" dirty="0">
                <a:latin typeface="Arial (Body)"/>
              </a:rPr>
              <a:t>The Electron Ion Collider (EIC) beams will collide with a large (25 </a:t>
            </a:r>
            <a:r>
              <a:rPr lang="en-US" sz="1400" dirty="0" err="1">
                <a:latin typeface="Arial (Body)"/>
              </a:rPr>
              <a:t>mrad</a:t>
            </a:r>
            <a:r>
              <a:rPr lang="en-US" sz="1400" dirty="0">
                <a:latin typeface="Arial (Body)"/>
              </a:rPr>
              <a:t>) crossing angle to separate electron and proton beam quickly and limit </a:t>
            </a:r>
            <a:r>
              <a:rPr lang="en-US" sz="1400" dirty="0">
                <a:solidFill>
                  <a:srgbClr val="0070C0"/>
                </a:solidFill>
                <a:latin typeface="Arial (Body)"/>
              </a:rPr>
              <a:t>beam-beam effects [1]</a:t>
            </a:r>
            <a:r>
              <a:rPr lang="en-US" sz="1400" dirty="0">
                <a:latin typeface="Arial (Body)"/>
              </a:rPr>
              <a:t>.</a:t>
            </a:r>
            <a:r>
              <a:rPr lang="en-US" sz="1400" dirty="0"/>
              <a:t> </a:t>
            </a:r>
          </a:p>
          <a:p>
            <a:pPr algn="just"/>
            <a:endParaRPr lang="en-US" sz="1400" dirty="0"/>
          </a:p>
          <a:p>
            <a:pPr algn="just"/>
            <a:r>
              <a:rPr lang="en-US" sz="1400" dirty="0"/>
              <a:t>The large crossing angle provides space for a neutron detector in the forward hadron direction, and for the luminosity detector in the forward electron direction.</a:t>
            </a:r>
            <a:endParaRPr lang="en-US" sz="1400" dirty="0">
              <a:latin typeface="Arial (Body)"/>
            </a:endParaRPr>
          </a:p>
          <a:p>
            <a:pPr marL="0" indent="0" algn="just">
              <a:buNone/>
            </a:pPr>
            <a:endParaRPr lang="en-US" sz="1400" dirty="0">
              <a:latin typeface="Arial (Body)"/>
            </a:endParaRPr>
          </a:p>
          <a:p>
            <a:pPr algn="just"/>
            <a:r>
              <a:rPr lang="en-US" sz="1400" dirty="0"/>
              <a:t>Collisions with a crossing angle reduce the overlap region of the colliding bunches, which </a:t>
            </a:r>
            <a:r>
              <a:rPr lang="en-US" sz="1400" dirty="0">
                <a:solidFill>
                  <a:srgbClr val="0070C0"/>
                </a:solidFill>
              </a:rPr>
              <a:t>reduces the luminosity by an order of magnitude</a:t>
            </a:r>
            <a:r>
              <a:rPr lang="en-US" sz="1400" dirty="0"/>
              <a:t> for 25 </a:t>
            </a:r>
            <a:r>
              <a:rPr lang="en-US" sz="1400" dirty="0" err="1"/>
              <a:t>mrad</a:t>
            </a:r>
            <a:r>
              <a:rPr lang="en-US" sz="1400" dirty="0"/>
              <a:t> [1].</a:t>
            </a:r>
          </a:p>
          <a:p>
            <a:pPr algn="just"/>
            <a:endParaRPr lang="en-US" sz="1400" dirty="0">
              <a:latin typeface="Arial (Body)"/>
            </a:endParaRPr>
          </a:p>
          <a:p>
            <a:pPr algn="just"/>
            <a:r>
              <a:rPr lang="en-US" sz="1400" dirty="0"/>
              <a:t>The resulting luminosity loss will be largely </a:t>
            </a:r>
            <a:r>
              <a:rPr lang="en-US" sz="1400" dirty="0">
                <a:solidFill>
                  <a:srgbClr val="0070C0"/>
                </a:solidFill>
              </a:rPr>
              <a:t>restored by rotating the bunches</a:t>
            </a:r>
            <a:r>
              <a:rPr lang="en-US" sz="1400" dirty="0"/>
              <a:t> around the vertical axis at the IP (perpendicular to the crossing plane) by half the crossing angle using transversely deflecting RF resonators, or crab cavities, in both the hadron and electron rings[1].</a:t>
            </a:r>
          </a:p>
          <a:p>
            <a:pPr algn="just"/>
            <a:endParaRPr lang="en-US" sz="1400" dirty="0">
              <a:latin typeface="Arial (Body)"/>
            </a:endParaRPr>
          </a:p>
        </p:txBody>
      </p:sp>
      <p:pic>
        <p:nvPicPr>
          <p:cNvPr id="5" name="Picture 4">
            <a:extLst>
              <a:ext uri="{FF2B5EF4-FFF2-40B4-BE49-F238E27FC236}">
                <a16:creationId xmlns:a16="http://schemas.microsoft.com/office/drawing/2014/main" id="{955FA400-B832-47CD-BAFF-1F95BCFD98F5}"/>
              </a:ext>
            </a:extLst>
          </p:cNvPr>
          <p:cNvPicPr>
            <a:picLocks noChangeAspect="1"/>
          </p:cNvPicPr>
          <p:nvPr/>
        </p:nvPicPr>
        <p:blipFill>
          <a:blip r:embed="rId2"/>
          <a:stretch>
            <a:fillRect/>
          </a:stretch>
        </p:blipFill>
        <p:spPr>
          <a:xfrm>
            <a:off x="6560372" y="1762179"/>
            <a:ext cx="5245548" cy="3333641"/>
          </a:xfrm>
          <a:prstGeom prst="rect">
            <a:avLst/>
          </a:prstGeom>
        </p:spPr>
      </p:pic>
      <p:sp>
        <p:nvSpPr>
          <p:cNvPr id="6" name="TextBox 5">
            <a:extLst>
              <a:ext uri="{FF2B5EF4-FFF2-40B4-BE49-F238E27FC236}">
                <a16:creationId xmlns:a16="http://schemas.microsoft.com/office/drawing/2014/main" id="{DC2C7010-F9C6-43B9-B211-7B5D479478AD}"/>
              </a:ext>
            </a:extLst>
          </p:cNvPr>
          <p:cNvSpPr txBox="1"/>
          <p:nvPr/>
        </p:nvSpPr>
        <p:spPr>
          <a:xfrm>
            <a:off x="6560372" y="5040934"/>
            <a:ext cx="5269653" cy="261610"/>
          </a:xfrm>
          <a:prstGeom prst="rect">
            <a:avLst/>
          </a:prstGeom>
          <a:solidFill>
            <a:schemeClr val="accent4">
              <a:lumMod val="20000"/>
              <a:lumOff val="80000"/>
            </a:schemeClr>
          </a:solidFill>
        </p:spPr>
        <p:txBody>
          <a:bodyPr wrap="square">
            <a:spAutoFit/>
          </a:bodyPr>
          <a:lstStyle/>
          <a:p>
            <a:pPr marL="342900" lvl="1" indent="0">
              <a:buNone/>
            </a:pPr>
            <a:r>
              <a:rPr lang="en-US" sz="1100" dirty="0"/>
              <a:t>Schematic layout of the interaction region, EIC Conceptual Design Report</a:t>
            </a:r>
            <a:endParaRPr lang="en-US" sz="1100" i="1" dirty="0"/>
          </a:p>
        </p:txBody>
      </p:sp>
    </p:spTree>
    <p:extLst>
      <p:ext uri="{BB962C8B-B14F-4D97-AF65-F5344CB8AC3E}">
        <p14:creationId xmlns:p14="http://schemas.microsoft.com/office/powerpoint/2010/main" val="1803752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F0C3-EDA8-4FC5-BF3E-ACCB666E87F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FB545EF-8B65-4DEC-B270-493D55CB1C62}"/>
              </a:ext>
            </a:extLst>
          </p:cNvPr>
          <p:cNvSpPr>
            <a:spLocks noGrp="1"/>
          </p:cNvSpPr>
          <p:nvPr>
            <p:ph idx="1"/>
          </p:nvPr>
        </p:nvSpPr>
        <p:spPr/>
        <p:txBody>
          <a:bodyPr/>
          <a:lstStyle/>
          <a:p>
            <a:r>
              <a:rPr lang="en-US" dirty="0"/>
              <a:t>Themis:</a:t>
            </a:r>
          </a:p>
          <a:p>
            <a:r>
              <a:rPr lang="en-US" dirty="0"/>
              <a:t>   #11, Power for zero voltage set-point during the energy ramp</a:t>
            </a:r>
          </a:p>
          <a:p>
            <a:r>
              <a:rPr lang="en-US" dirty="0"/>
              <a:t>What is new compared to RHIC: Noise req, High Q cavity with Higher gain.</a:t>
            </a:r>
          </a:p>
          <a:p>
            <a:r>
              <a:rPr lang="en-US" dirty="0"/>
              <a:t>Can we fix the bandwidth or make it changeable (Gain changes)</a:t>
            </a:r>
          </a:p>
          <a:p>
            <a:r>
              <a:rPr lang="en-US" dirty="0"/>
              <a:t>OTFB loop we could turn-it off at Store to keep noise off.</a:t>
            </a:r>
          </a:p>
        </p:txBody>
      </p:sp>
    </p:spTree>
    <p:extLst>
      <p:ext uri="{BB962C8B-B14F-4D97-AF65-F5344CB8AC3E}">
        <p14:creationId xmlns:p14="http://schemas.microsoft.com/office/powerpoint/2010/main" val="1654878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B3D66F-73A1-4D7D-8DBC-DEFF736B5761}"/>
              </a:ext>
            </a:extLst>
          </p:cNvPr>
          <p:cNvSpPr>
            <a:spLocks noGrp="1"/>
          </p:cNvSpPr>
          <p:nvPr>
            <p:ph type="sldNum" sz="quarter" idx="4"/>
          </p:nvPr>
        </p:nvSpPr>
        <p:spPr/>
        <p:txBody>
          <a:bodyPr/>
          <a:lstStyle/>
          <a:p>
            <a:pPr algn="ctr"/>
            <a:fld id="{933A556B-7C63-244D-9B7C-B0EA8042B330}" type="slidenum">
              <a:rPr lang="en-US" smtClean="0"/>
              <a:pPr algn="ctr"/>
              <a:t>31</a:t>
            </a:fld>
            <a:endParaRPr lang="en-US" dirty="0"/>
          </a:p>
        </p:txBody>
      </p:sp>
      <p:sp>
        <p:nvSpPr>
          <p:cNvPr id="3" name="Title 2">
            <a:extLst>
              <a:ext uri="{FF2B5EF4-FFF2-40B4-BE49-F238E27FC236}">
                <a16:creationId xmlns:a16="http://schemas.microsoft.com/office/drawing/2014/main" id="{0FF8B7E7-29CB-4C4D-B75E-4F33152483F1}"/>
              </a:ext>
            </a:extLst>
          </p:cNvPr>
          <p:cNvSpPr>
            <a:spLocks noGrp="1"/>
          </p:cNvSpPr>
          <p:nvPr>
            <p:ph type="title"/>
          </p:nvPr>
        </p:nvSpPr>
        <p:spPr/>
        <p:txBody>
          <a:bodyPr/>
          <a:lstStyle/>
          <a:p>
            <a:r>
              <a:rPr lang="en-US"/>
              <a:t>Questions</a:t>
            </a:r>
            <a:endParaRPr lang="en-US" dirty="0"/>
          </a:p>
        </p:txBody>
      </p:sp>
    </p:spTree>
    <p:extLst>
      <p:ext uri="{BB962C8B-B14F-4D97-AF65-F5344CB8AC3E}">
        <p14:creationId xmlns:p14="http://schemas.microsoft.com/office/powerpoint/2010/main" val="4067026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D0DB5-4A07-41EE-87B1-EDE5AE84F6D1}"/>
              </a:ext>
            </a:extLst>
          </p:cNvPr>
          <p:cNvSpPr>
            <a:spLocks noGrp="1"/>
          </p:cNvSpPr>
          <p:nvPr>
            <p:ph type="sldNum" sz="quarter" idx="4"/>
          </p:nvPr>
        </p:nvSpPr>
        <p:spPr/>
        <p:txBody>
          <a:bodyPr/>
          <a:lstStyle/>
          <a:p>
            <a:pPr algn="ctr"/>
            <a:fld id="{933A556B-7C63-244D-9B7C-B0EA8042B330}" type="slidenum">
              <a:rPr lang="en-US" smtClean="0"/>
              <a:pPr algn="ctr"/>
              <a:t>32</a:t>
            </a:fld>
            <a:endParaRPr lang="en-US" dirty="0"/>
          </a:p>
        </p:txBody>
      </p:sp>
      <p:sp>
        <p:nvSpPr>
          <p:cNvPr id="3" name="Title 2">
            <a:extLst>
              <a:ext uri="{FF2B5EF4-FFF2-40B4-BE49-F238E27FC236}">
                <a16:creationId xmlns:a16="http://schemas.microsoft.com/office/drawing/2014/main" id="{C6793850-CF23-4975-86A9-3AE899ABA07F}"/>
              </a:ext>
            </a:extLst>
          </p:cNvPr>
          <p:cNvSpPr>
            <a:spLocks noGrp="1"/>
          </p:cNvSpPr>
          <p:nvPr>
            <p:ph type="title"/>
          </p:nvPr>
        </p:nvSpPr>
        <p:spPr/>
        <p:txBody>
          <a:bodyPr/>
          <a:lstStyle/>
          <a:p>
            <a:r>
              <a:rPr lang="en-US" dirty="0"/>
              <a:t>Backup Slides</a:t>
            </a:r>
          </a:p>
        </p:txBody>
      </p:sp>
      <p:pic>
        <p:nvPicPr>
          <p:cNvPr id="4" name="Picture 3">
            <a:extLst>
              <a:ext uri="{FF2B5EF4-FFF2-40B4-BE49-F238E27FC236}">
                <a16:creationId xmlns:a16="http://schemas.microsoft.com/office/drawing/2014/main" id="{C99C7BBD-2ADE-418A-93C0-B4622AC19B55}"/>
              </a:ext>
            </a:extLst>
          </p:cNvPr>
          <p:cNvPicPr>
            <a:picLocks noChangeAspect="1"/>
          </p:cNvPicPr>
          <p:nvPr/>
        </p:nvPicPr>
        <p:blipFill>
          <a:blip r:embed="rId2"/>
          <a:stretch>
            <a:fillRect/>
          </a:stretch>
        </p:blipFill>
        <p:spPr>
          <a:xfrm>
            <a:off x="1781377" y="922713"/>
            <a:ext cx="8928504" cy="5195455"/>
          </a:xfrm>
          <a:prstGeom prst="rect">
            <a:avLst/>
          </a:prstGeom>
        </p:spPr>
      </p:pic>
    </p:spTree>
    <p:extLst>
      <p:ext uri="{BB962C8B-B14F-4D97-AF65-F5344CB8AC3E}">
        <p14:creationId xmlns:p14="http://schemas.microsoft.com/office/powerpoint/2010/main" val="1746605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587592-A3DE-407F-8B79-2DAA5D4B027D}"/>
              </a:ext>
            </a:extLst>
          </p:cNvPr>
          <p:cNvSpPr>
            <a:spLocks noGrp="1"/>
          </p:cNvSpPr>
          <p:nvPr>
            <p:ph type="sldNum" sz="quarter" idx="4"/>
          </p:nvPr>
        </p:nvSpPr>
        <p:spPr/>
        <p:txBody>
          <a:bodyPr/>
          <a:lstStyle/>
          <a:p>
            <a:pPr algn="ctr"/>
            <a:fld id="{933A556B-7C63-244D-9B7C-B0EA8042B330}" type="slidenum">
              <a:rPr lang="en-US" smtClean="0"/>
              <a:pPr algn="ctr"/>
              <a:t>33</a:t>
            </a:fld>
            <a:endParaRPr lang="en-US" dirty="0"/>
          </a:p>
        </p:txBody>
      </p:sp>
      <p:sp>
        <p:nvSpPr>
          <p:cNvPr id="3" name="Title 2">
            <a:extLst>
              <a:ext uri="{FF2B5EF4-FFF2-40B4-BE49-F238E27FC236}">
                <a16:creationId xmlns:a16="http://schemas.microsoft.com/office/drawing/2014/main" id="{1E73DD9E-D1FB-4147-91DB-06C0F09EB753}"/>
              </a:ext>
            </a:extLst>
          </p:cNvPr>
          <p:cNvSpPr>
            <a:spLocks noGrp="1"/>
          </p:cNvSpPr>
          <p:nvPr>
            <p:ph type="title"/>
          </p:nvPr>
        </p:nvSpPr>
        <p:spPr/>
        <p:txBody>
          <a:bodyPr/>
          <a:lstStyle/>
          <a:p>
            <a:r>
              <a:rPr lang="en-US" dirty="0"/>
              <a:t>Amplitude Noise AD9164 Eval Board</a:t>
            </a:r>
          </a:p>
        </p:txBody>
      </p:sp>
      <p:pic>
        <p:nvPicPr>
          <p:cNvPr id="6" name="Picture 5">
            <a:extLst>
              <a:ext uri="{FF2B5EF4-FFF2-40B4-BE49-F238E27FC236}">
                <a16:creationId xmlns:a16="http://schemas.microsoft.com/office/drawing/2014/main" id="{EFADA849-993A-45AC-8D25-0A88276CA9DB}"/>
              </a:ext>
            </a:extLst>
          </p:cNvPr>
          <p:cNvPicPr>
            <a:picLocks noChangeAspect="1"/>
          </p:cNvPicPr>
          <p:nvPr/>
        </p:nvPicPr>
        <p:blipFill>
          <a:blip r:embed="rId2"/>
          <a:stretch>
            <a:fillRect/>
          </a:stretch>
        </p:blipFill>
        <p:spPr>
          <a:xfrm>
            <a:off x="524540" y="1190846"/>
            <a:ext cx="5344631" cy="4657060"/>
          </a:xfrm>
          <a:prstGeom prst="rect">
            <a:avLst/>
          </a:prstGeom>
        </p:spPr>
      </p:pic>
      <p:pic>
        <p:nvPicPr>
          <p:cNvPr id="8" name="Picture 7">
            <a:extLst>
              <a:ext uri="{FF2B5EF4-FFF2-40B4-BE49-F238E27FC236}">
                <a16:creationId xmlns:a16="http://schemas.microsoft.com/office/drawing/2014/main" id="{FF2B23D5-2FAD-45B2-B6D9-F32A3798510B}"/>
              </a:ext>
            </a:extLst>
          </p:cNvPr>
          <p:cNvPicPr>
            <a:picLocks noChangeAspect="1"/>
          </p:cNvPicPr>
          <p:nvPr/>
        </p:nvPicPr>
        <p:blipFill>
          <a:blip r:embed="rId3"/>
          <a:stretch>
            <a:fillRect/>
          </a:stretch>
        </p:blipFill>
        <p:spPr>
          <a:xfrm>
            <a:off x="6259033" y="1190846"/>
            <a:ext cx="5344631" cy="4657060"/>
          </a:xfrm>
          <a:prstGeom prst="rect">
            <a:avLst/>
          </a:prstGeom>
        </p:spPr>
      </p:pic>
    </p:spTree>
    <p:extLst>
      <p:ext uri="{BB962C8B-B14F-4D97-AF65-F5344CB8AC3E}">
        <p14:creationId xmlns:p14="http://schemas.microsoft.com/office/powerpoint/2010/main" val="3583737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6C2C2-8938-477F-BCC5-15FBF72673AF}"/>
              </a:ext>
            </a:extLst>
          </p:cNvPr>
          <p:cNvSpPr>
            <a:spLocks noGrp="1"/>
          </p:cNvSpPr>
          <p:nvPr>
            <p:ph type="body" sz="quarter" idx="10"/>
          </p:nvPr>
        </p:nvSpPr>
        <p:spPr>
          <a:xfrm>
            <a:off x="229496" y="825177"/>
            <a:ext cx="5726031" cy="5340095"/>
          </a:xfrm>
        </p:spPr>
        <p:txBody>
          <a:bodyPr>
            <a:normAutofit fontScale="77500" lnSpcReduction="20000"/>
          </a:bodyPr>
          <a:lstStyle/>
          <a:p>
            <a:pPr marL="0" indent="0">
              <a:buNone/>
            </a:pPr>
            <a:r>
              <a:rPr lang="en-US" b="1" i="1" dirty="0">
                <a:solidFill>
                  <a:srgbClr val="0070C0"/>
                </a:solidFill>
                <a:latin typeface="Arial (Body)"/>
              </a:rPr>
              <a:t>Core LLRF functions</a:t>
            </a:r>
            <a:r>
              <a:rPr lang="en-US" dirty="0">
                <a:latin typeface="Arial (Body)"/>
              </a:rPr>
              <a:t>:</a:t>
            </a:r>
          </a:p>
          <a:p>
            <a:pPr lvl="1"/>
            <a:r>
              <a:rPr lang="en-US" dirty="0">
                <a:latin typeface="Arial (Body)"/>
              </a:rPr>
              <a:t>Generates LLRF Drive.</a:t>
            </a:r>
          </a:p>
          <a:p>
            <a:pPr lvl="1">
              <a:buFont typeface="Wingdings" panose="05000000000000000000" pitchFamily="2" charset="2"/>
              <a:buChar char="ü"/>
            </a:pPr>
            <a:r>
              <a:rPr lang="en-US" dirty="0">
                <a:latin typeface="Arial (Body)"/>
              </a:rPr>
              <a:t> Regulates Cavity RF field’s </a:t>
            </a:r>
            <a:r>
              <a:rPr lang="en-US" dirty="0">
                <a:solidFill>
                  <a:srgbClr val="00B0F0"/>
                </a:solidFill>
                <a:latin typeface="Arial (Body)"/>
              </a:rPr>
              <a:t>amplitude</a:t>
            </a:r>
            <a:r>
              <a:rPr lang="en-US" dirty="0">
                <a:latin typeface="Arial (Body)"/>
              </a:rPr>
              <a:t> and </a:t>
            </a:r>
            <a:r>
              <a:rPr lang="en-US" dirty="0">
                <a:solidFill>
                  <a:srgbClr val="00B0F0"/>
                </a:solidFill>
                <a:latin typeface="Arial (Body)"/>
              </a:rPr>
              <a:t>phase</a:t>
            </a:r>
            <a:r>
              <a:rPr lang="en-US" dirty="0">
                <a:latin typeface="Arial (Body)"/>
              </a:rPr>
              <a:t>.</a:t>
            </a:r>
          </a:p>
          <a:p>
            <a:pPr lvl="1"/>
            <a:r>
              <a:rPr lang="en-US" dirty="0">
                <a:latin typeface="Arial (Body)"/>
              </a:rPr>
              <a:t>Resonance control.</a:t>
            </a:r>
          </a:p>
          <a:p>
            <a:pPr lvl="1"/>
            <a:r>
              <a:rPr lang="en-US" dirty="0">
                <a:latin typeface="Arial (Body)"/>
              </a:rPr>
              <a:t>Cavity protection.</a:t>
            </a:r>
          </a:p>
          <a:p>
            <a:pPr lvl="1"/>
            <a:r>
              <a:rPr lang="en-US" dirty="0">
                <a:latin typeface="Arial (Body)"/>
              </a:rPr>
              <a:t>Provides control system interface.</a:t>
            </a:r>
          </a:p>
          <a:p>
            <a:pPr lvl="1"/>
            <a:r>
              <a:rPr lang="en-US" dirty="0">
                <a:latin typeface="Arial (Body)"/>
              </a:rPr>
              <a:t>Provides calibrated measurements of all cavities waveform (Forward, Reflected, Probe).</a:t>
            </a:r>
          </a:p>
          <a:p>
            <a:pPr marL="0" indent="0">
              <a:buNone/>
            </a:pPr>
            <a:endParaRPr lang="en-US" dirty="0">
              <a:latin typeface="Arial (Body)"/>
            </a:endParaRPr>
          </a:p>
          <a:p>
            <a:pPr marL="0" indent="0">
              <a:buNone/>
            </a:pPr>
            <a:r>
              <a:rPr lang="en-US" b="1" i="1" dirty="0">
                <a:solidFill>
                  <a:srgbClr val="0070C0"/>
                </a:solidFill>
                <a:latin typeface="Arial (Body)"/>
              </a:rPr>
              <a:t>LLRF Interacts</a:t>
            </a:r>
            <a:r>
              <a:rPr lang="en-US" dirty="0">
                <a:latin typeface="Arial (Body)"/>
              </a:rPr>
              <a:t>:</a:t>
            </a:r>
          </a:p>
          <a:p>
            <a:r>
              <a:rPr lang="en-US" dirty="0">
                <a:latin typeface="Arial (Body)"/>
              </a:rPr>
              <a:t>High Power RF</a:t>
            </a:r>
          </a:p>
          <a:p>
            <a:r>
              <a:rPr lang="en-US" dirty="0">
                <a:latin typeface="Arial (Body)"/>
              </a:rPr>
              <a:t>Couplers</a:t>
            </a:r>
          </a:p>
          <a:p>
            <a:r>
              <a:rPr lang="en-US" dirty="0">
                <a:latin typeface="Arial (Body)"/>
              </a:rPr>
              <a:t>Cavity and Cavity tuners</a:t>
            </a:r>
          </a:p>
          <a:p>
            <a:r>
              <a:rPr lang="en-US" dirty="0">
                <a:latin typeface="Arial (Body)"/>
              </a:rPr>
              <a:t>Cryogenics</a:t>
            </a:r>
          </a:p>
          <a:p>
            <a:r>
              <a:rPr lang="en-US" dirty="0">
                <a:latin typeface="Arial (Body)"/>
              </a:rPr>
              <a:t>Controls</a:t>
            </a:r>
          </a:p>
          <a:p>
            <a:r>
              <a:rPr lang="en-US" dirty="0">
                <a:latin typeface="Arial (Body)"/>
              </a:rPr>
              <a:t>Cooling Systems</a:t>
            </a:r>
          </a:p>
          <a:p>
            <a:r>
              <a:rPr lang="en-US" dirty="0">
                <a:latin typeface="Arial (Body)"/>
              </a:rPr>
              <a:t>Beam</a:t>
            </a:r>
          </a:p>
          <a:p>
            <a:r>
              <a:rPr lang="en-US" dirty="0">
                <a:latin typeface="Arial (Body)"/>
              </a:rPr>
              <a:t>Experiments</a:t>
            </a:r>
          </a:p>
        </p:txBody>
      </p:sp>
      <p:sp>
        <p:nvSpPr>
          <p:cNvPr id="3" name="Slide Number Placeholder 2">
            <a:extLst>
              <a:ext uri="{FF2B5EF4-FFF2-40B4-BE49-F238E27FC236}">
                <a16:creationId xmlns:a16="http://schemas.microsoft.com/office/drawing/2014/main" id="{049CE9E3-BFD1-4B53-9C85-2AA4EC1D859F}"/>
              </a:ext>
            </a:extLst>
          </p:cNvPr>
          <p:cNvSpPr>
            <a:spLocks noGrp="1"/>
          </p:cNvSpPr>
          <p:nvPr>
            <p:ph type="sldNum" sz="quarter" idx="11"/>
          </p:nvPr>
        </p:nvSpPr>
        <p:spPr/>
        <p:txBody>
          <a:bodyPr/>
          <a:lstStyle/>
          <a:p>
            <a:fld id="{933A556B-7C63-244D-9B7C-B0EA8042B330}" type="slidenum">
              <a:rPr lang="en-US" smtClean="0"/>
              <a:pPr/>
              <a:t>34</a:t>
            </a:fld>
            <a:endParaRPr lang="en-US" dirty="0"/>
          </a:p>
        </p:txBody>
      </p:sp>
      <p:sp>
        <p:nvSpPr>
          <p:cNvPr id="4" name="Title 3">
            <a:extLst>
              <a:ext uri="{FF2B5EF4-FFF2-40B4-BE49-F238E27FC236}">
                <a16:creationId xmlns:a16="http://schemas.microsoft.com/office/drawing/2014/main" id="{E12D043E-BC1E-4791-9743-879BFFAD2300}"/>
              </a:ext>
            </a:extLst>
          </p:cNvPr>
          <p:cNvSpPr>
            <a:spLocks noGrp="1"/>
          </p:cNvSpPr>
          <p:nvPr>
            <p:ph type="title"/>
          </p:nvPr>
        </p:nvSpPr>
        <p:spPr/>
        <p:txBody>
          <a:bodyPr/>
          <a:lstStyle/>
          <a:p>
            <a:pPr algn="ctr"/>
            <a:r>
              <a:rPr lang="en-US" dirty="0"/>
              <a:t>Low Level RF Controller: Functions</a:t>
            </a:r>
          </a:p>
        </p:txBody>
      </p:sp>
      <p:pic>
        <p:nvPicPr>
          <p:cNvPr id="11" name="Picture 10">
            <a:extLst>
              <a:ext uri="{FF2B5EF4-FFF2-40B4-BE49-F238E27FC236}">
                <a16:creationId xmlns:a16="http://schemas.microsoft.com/office/drawing/2014/main" id="{4B62B726-968C-4B49-9C52-A3AF25C55601}"/>
              </a:ext>
            </a:extLst>
          </p:cNvPr>
          <p:cNvPicPr>
            <a:picLocks noChangeAspect="1"/>
          </p:cNvPicPr>
          <p:nvPr/>
        </p:nvPicPr>
        <p:blipFill>
          <a:blip r:embed="rId3"/>
          <a:stretch>
            <a:fillRect/>
          </a:stretch>
        </p:blipFill>
        <p:spPr>
          <a:xfrm>
            <a:off x="5955527" y="1086528"/>
            <a:ext cx="5940552" cy="1499303"/>
          </a:xfrm>
          <a:prstGeom prst="rect">
            <a:avLst/>
          </a:prstGeom>
        </p:spPr>
      </p:pic>
      <p:pic>
        <p:nvPicPr>
          <p:cNvPr id="14" name="Picture 13">
            <a:extLst>
              <a:ext uri="{FF2B5EF4-FFF2-40B4-BE49-F238E27FC236}">
                <a16:creationId xmlns:a16="http://schemas.microsoft.com/office/drawing/2014/main" id="{61486D6E-8209-4361-AF8A-8B82EF984D75}"/>
              </a:ext>
            </a:extLst>
          </p:cNvPr>
          <p:cNvPicPr>
            <a:picLocks noChangeAspect="1"/>
          </p:cNvPicPr>
          <p:nvPr/>
        </p:nvPicPr>
        <p:blipFill>
          <a:blip r:embed="rId4"/>
          <a:stretch>
            <a:fillRect/>
          </a:stretch>
        </p:blipFill>
        <p:spPr>
          <a:xfrm>
            <a:off x="3551275" y="4173473"/>
            <a:ext cx="8028362" cy="2259170"/>
          </a:xfrm>
          <a:prstGeom prst="rect">
            <a:avLst/>
          </a:prstGeom>
        </p:spPr>
      </p:pic>
      <p:pic>
        <p:nvPicPr>
          <p:cNvPr id="9" name="Picture 8">
            <a:extLst>
              <a:ext uri="{FF2B5EF4-FFF2-40B4-BE49-F238E27FC236}">
                <a16:creationId xmlns:a16="http://schemas.microsoft.com/office/drawing/2014/main" id="{F3836FE5-316B-40C9-AC9B-E2A221A1F480}"/>
              </a:ext>
            </a:extLst>
          </p:cNvPr>
          <p:cNvPicPr>
            <a:picLocks noChangeAspect="1"/>
          </p:cNvPicPr>
          <p:nvPr/>
        </p:nvPicPr>
        <p:blipFill>
          <a:blip r:embed="rId5"/>
          <a:stretch>
            <a:fillRect/>
          </a:stretch>
        </p:blipFill>
        <p:spPr>
          <a:xfrm>
            <a:off x="4650628" y="3533905"/>
            <a:ext cx="1168287" cy="626189"/>
          </a:xfrm>
          <a:prstGeom prst="rect">
            <a:avLst/>
          </a:prstGeom>
        </p:spPr>
      </p:pic>
      <p:cxnSp>
        <p:nvCxnSpPr>
          <p:cNvPr id="12" name="Straight Arrow Connector 11">
            <a:extLst>
              <a:ext uri="{FF2B5EF4-FFF2-40B4-BE49-F238E27FC236}">
                <a16:creationId xmlns:a16="http://schemas.microsoft.com/office/drawing/2014/main" id="{6CA24CC3-72D8-4DD5-A4EF-1396D3241618}"/>
              </a:ext>
            </a:extLst>
          </p:cNvPr>
          <p:cNvCxnSpPr>
            <a:cxnSpLocks/>
          </p:cNvCxnSpPr>
          <p:nvPr/>
        </p:nvCxnSpPr>
        <p:spPr>
          <a:xfrm>
            <a:off x="5897072" y="3879320"/>
            <a:ext cx="1069300" cy="646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A895B5F-1D36-4F20-BD56-4992EA37091A}"/>
              </a:ext>
            </a:extLst>
          </p:cNvPr>
          <p:cNvPicPr>
            <a:picLocks noChangeAspect="1"/>
          </p:cNvPicPr>
          <p:nvPr/>
        </p:nvPicPr>
        <p:blipFill>
          <a:blip r:embed="rId6"/>
          <a:stretch>
            <a:fillRect/>
          </a:stretch>
        </p:blipFill>
        <p:spPr>
          <a:xfrm>
            <a:off x="8989191" y="2903658"/>
            <a:ext cx="2445821" cy="1212660"/>
          </a:xfrm>
          <a:prstGeom prst="rect">
            <a:avLst/>
          </a:prstGeom>
        </p:spPr>
      </p:pic>
      <p:sp>
        <p:nvSpPr>
          <p:cNvPr id="25" name="TextBox 24">
            <a:extLst>
              <a:ext uri="{FF2B5EF4-FFF2-40B4-BE49-F238E27FC236}">
                <a16:creationId xmlns:a16="http://schemas.microsoft.com/office/drawing/2014/main" id="{2E45F5A8-5567-4ED1-84D5-7CDCE8479C90}"/>
              </a:ext>
            </a:extLst>
          </p:cNvPr>
          <p:cNvSpPr txBox="1"/>
          <p:nvPr/>
        </p:nvSpPr>
        <p:spPr>
          <a:xfrm>
            <a:off x="8526039" y="2571916"/>
            <a:ext cx="3372123" cy="369332"/>
          </a:xfrm>
          <a:prstGeom prst="rect">
            <a:avLst/>
          </a:prstGeom>
          <a:noFill/>
        </p:spPr>
        <p:txBody>
          <a:bodyPr wrap="square" rtlCol="0">
            <a:spAutoFit/>
          </a:bodyPr>
          <a:lstStyle/>
          <a:p>
            <a:r>
              <a:rPr lang="en-US" dirty="0"/>
              <a:t>Cavity as an Electrical System</a:t>
            </a:r>
          </a:p>
        </p:txBody>
      </p:sp>
      <p:sp>
        <p:nvSpPr>
          <p:cNvPr id="26" name="TextBox 25">
            <a:extLst>
              <a:ext uri="{FF2B5EF4-FFF2-40B4-BE49-F238E27FC236}">
                <a16:creationId xmlns:a16="http://schemas.microsoft.com/office/drawing/2014/main" id="{6983B892-FCF9-43A1-BD85-A82269B81811}"/>
              </a:ext>
            </a:extLst>
          </p:cNvPr>
          <p:cNvSpPr txBox="1"/>
          <p:nvPr/>
        </p:nvSpPr>
        <p:spPr>
          <a:xfrm>
            <a:off x="6520836" y="3074075"/>
            <a:ext cx="2528242" cy="646331"/>
          </a:xfrm>
          <a:prstGeom prst="rect">
            <a:avLst/>
          </a:prstGeom>
          <a:noFill/>
        </p:spPr>
        <p:txBody>
          <a:bodyPr wrap="square" rtlCol="0">
            <a:spAutoFit/>
          </a:bodyPr>
          <a:lstStyle/>
          <a:p>
            <a:r>
              <a:rPr lang="en-US" dirty="0"/>
              <a:t>2</a:t>
            </a:r>
            <a:r>
              <a:rPr lang="en-US" baseline="30000" dirty="0"/>
              <a:t>nd</a:t>
            </a:r>
            <a:r>
              <a:rPr lang="en-US" dirty="0"/>
              <a:t> Order Band-pass</a:t>
            </a:r>
          </a:p>
          <a:p>
            <a:r>
              <a:rPr lang="en-US" dirty="0"/>
              <a:t>filter</a:t>
            </a:r>
          </a:p>
        </p:txBody>
      </p:sp>
      <p:cxnSp>
        <p:nvCxnSpPr>
          <p:cNvPr id="27" name="Straight Arrow Connector 26">
            <a:extLst>
              <a:ext uri="{FF2B5EF4-FFF2-40B4-BE49-F238E27FC236}">
                <a16:creationId xmlns:a16="http://schemas.microsoft.com/office/drawing/2014/main" id="{160AFAA2-FC3E-4C51-9B72-C3D56A9320ED}"/>
              </a:ext>
            </a:extLst>
          </p:cNvPr>
          <p:cNvCxnSpPr>
            <a:cxnSpLocks/>
            <a:endCxn id="26" idx="3"/>
          </p:cNvCxnSpPr>
          <p:nvPr/>
        </p:nvCxnSpPr>
        <p:spPr>
          <a:xfrm flipV="1">
            <a:off x="6231369" y="3397241"/>
            <a:ext cx="2817709" cy="55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6FDBEA1-0A80-4E1B-BD97-CC304140B97E}"/>
              </a:ext>
            </a:extLst>
          </p:cNvPr>
          <p:cNvSpPr txBox="1"/>
          <p:nvPr/>
        </p:nvSpPr>
        <p:spPr>
          <a:xfrm>
            <a:off x="3272256" y="3096481"/>
            <a:ext cx="3188693" cy="369332"/>
          </a:xfrm>
          <a:prstGeom prst="rect">
            <a:avLst/>
          </a:prstGeom>
          <a:noFill/>
        </p:spPr>
        <p:txBody>
          <a:bodyPr wrap="none" rtlCol="0">
            <a:spAutoFit/>
          </a:bodyPr>
          <a:lstStyle/>
          <a:p>
            <a:r>
              <a:rPr lang="en-US" dirty="0"/>
              <a:t>𝑉(𝑡)) = 𝑉𝐶𝐴𝑉(𝑡) × sin⁡[𝜔𝑅𝐹(𝑡)</a:t>
            </a:r>
            <a:r>
              <a:rPr lang="en-US" dirty="0">
                <a:latin typeface="Calibri" panose="020F0502020204030204" pitchFamily="34" charset="0"/>
                <a:cs typeface="Calibri" panose="020F0502020204030204" pitchFamily="34" charset="0"/>
              </a:rPr>
              <a:t>]</a:t>
            </a:r>
            <a:r>
              <a:rPr lang="en-US" dirty="0"/>
              <a:t> </a:t>
            </a:r>
          </a:p>
        </p:txBody>
      </p:sp>
      <p:cxnSp>
        <p:nvCxnSpPr>
          <p:cNvPr id="15" name="Straight Arrow Connector 14">
            <a:extLst>
              <a:ext uri="{FF2B5EF4-FFF2-40B4-BE49-F238E27FC236}">
                <a16:creationId xmlns:a16="http://schemas.microsoft.com/office/drawing/2014/main" id="{EA421738-CAE6-44B8-92AB-2C4425C29C47}"/>
              </a:ext>
            </a:extLst>
          </p:cNvPr>
          <p:cNvCxnSpPr>
            <a:cxnSpLocks/>
            <a:endCxn id="11" idx="1"/>
          </p:cNvCxnSpPr>
          <p:nvPr/>
        </p:nvCxnSpPr>
        <p:spPr>
          <a:xfrm flipV="1">
            <a:off x="4224919" y="1836180"/>
            <a:ext cx="1730608" cy="328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543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6C2C2-8938-477F-BCC5-15FBF72673AF}"/>
              </a:ext>
            </a:extLst>
          </p:cNvPr>
          <p:cNvSpPr>
            <a:spLocks noGrp="1"/>
          </p:cNvSpPr>
          <p:nvPr>
            <p:ph type="body" sz="quarter" idx="10"/>
          </p:nvPr>
        </p:nvSpPr>
        <p:spPr>
          <a:xfrm>
            <a:off x="270164" y="980825"/>
            <a:ext cx="6225643" cy="5193147"/>
          </a:xfrm>
        </p:spPr>
        <p:txBody>
          <a:bodyPr>
            <a:normAutofit/>
          </a:bodyPr>
          <a:lstStyle/>
          <a:p>
            <a:pPr>
              <a:buFont typeface="Wingdings" panose="05000000000000000000" pitchFamily="2" charset="2"/>
              <a:buChar char="ü"/>
            </a:pPr>
            <a:r>
              <a:rPr lang="en-US" sz="1600" dirty="0">
                <a:latin typeface="Arial (Body)"/>
              </a:rPr>
              <a:t>Phase noise is the </a:t>
            </a:r>
            <a:r>
              <a:rPr lang="en-US" sz="1600" dirty="0">
                <a:solidFill>
                  <a:srgbClr val="0070C0"/>
                </a:solidFill>
                <a:latin typeface="Arial (Body)"/>
              </a:rPr>
              <a:t>frequency-domain</a:t>
            </a:r>
            <a:r>
              <a:rPr lang="en-US" sz="1600" dirty="0">
                <a:latin typeface="Arial (Body)"/>
              </a:rPr>
              <a:t> representation.</a:t>
            </a:r>
          </a:p>
          <a:p>
            <a:pPr lvl="1">
              <a:buFont typeface="Wingdings" panose="05000000000000000000" pitchFamily="2" charset="2"/>
              <a:buChar char="ü"/>
            </a:pPr>
            <a:r>
              <a:rPr lang="en-US" sz="1600" dirty="0">
                <a:latin typeface="Arial (Body)"/>
              </a:rPr>
              <a:t>Short-term random fluctuations in the phase of a signal.</a:t>
            </a:r>
          </a:p>
          <a:p>
            <a:pPr lvl="1">
              <a:buFont typeface="Wingdings" panose="05000000000000000000" pitchFamily="2" charset="2"/>
              <a:buChar char="ü"/>
            </a:pPr>
            <a:r>
              <a:rPr lang="en-US" sz="1600" dirty="0">
                <a:latin typeface="Arial (Body)"/>
              </a:rPr>
              <a:t>Spreads out equally on either side of the carrier but only one side is measured.</a:t>
            </a:r>
          </a:p>
          <a:p>
            <a:pPr marL="457200" lvl="1" indent="0">
              <a:buNone/>
            </a:pPr>
            <a:endParaRPr lang="en-US" sz="1600" dirty="0">
              <a:latin typeface="Arial (Body)"/>
            </a:endParaRPr>
          </a:p>
          <a:p>
            <a:pPr marL="457200" lvl="1" indent="0">
              <a:buNone/>
            </a:pPr>
            <a:endParaRPr lang="en-US" sz="1600" dirty="0">
              <a:latin typeface="Arial (Body)"/>
            </a:endParaRPr>
          </a:p>
          <a:p>
            <a:pPr marL="0" indent="0">
              <a:buNone/>
            </a:pPr>
            <a:r>
              <a:rPr lang="en-US" sz="1600" b="1" i="1" dirty="0"/>
              <a:t>While specifying phase noise, three elements need to be specified</a:t>
            </a:r>
            <a:r>
              <a:rPr lang="en-US" sz="1600" b="1" dirty="0"/>
              <a:t>:</a:t>
            </a:r>
            <a:endParaRPr lang="en-US" sz="1600" dirty="0"/>
          </a:p>
          <a:p>
            <a:pPr marL="0" indent="0">
              <a:buNone/>
            </a:pPr>
            <a:r>
              <a:rPr lang="en-US" sz="1600" b="1" dirty="0"/>
              <a:t>1. Phase Noise Amplitude:</a:t>
            </a:r>
            <a:r>
              <a:rPr lang="en-US" sz="1600" dirty="0"/>
              <a:t> It is expressed in dB relative to the carrier. This is normally denoted in </a:t>
            </a:r>
            <a:r>
              <a:rPr lang="en-US" sz="1600" dirty="0" err="1">
                <a:hlinkClick r:id="rId2"/>
              </a:rPr>
              <a:t>dBc</a:t>
            </a:r>
            <a:r>
              <a:rPr lang="en-US" sz="1600" dirty="0"/>
              <a:t>/Hz, e.g. -70 </a:t>
            </a:r>
            <a:r>
              <a:rPr lang="en-US" sz="1600" dirty="0" err="1"/>
              <a:t>dBc</a:t>
            </a:r>
            <a:r>
              <a:rPr lang="en-US" sz="1600" dirty="0"/>
              <a:t> - 70 decibels down in level from the carrier.</a:t>
            </a:r>
          </a:p>
          <a:p>
            <a:pPr marL="0" indent="0">
              <a:buNone/>
            </a:pPr>
            <a:r>
              <a:rPr lang="en-US" sz="1600" b="1" dirty="0"/>
              <a:t>2. The offset from the carrier:</a:t>
            </a:r>
            <a:r>
              <a:rPr lang="en-US" sz="1600" dirty="0"/>
              <a:t> Ex. 1 kHz, 10 kHz, 100 kHz.</a:t>
            </a:r>
          </a:p>
          <a:p>
            <a:pPr marL="0" indent="0">
              <a:buNone/>
            </a:pPr>
            <a:r>
              <a:rPr lang="en-US" sz="1600" b="1" dirty="0"/>
              <a:t>3. Measurement bandwidth:</a:t>
            </a:r>
            <a:r>
              <a:rPr lang="en-US" sz="1600" dirty="0"/>
              <a:t> Noise power is proportional to the bandwidth so it should be always mentioned. Typically 1 Hz is taken as the bandwidth.</a:t>
            </a:r>
          </a:p>
          <a:p>
            <a:pPr marL="0" indent="0">
              <a:buNone/>
            </a:pPr>
            <a:endParaRPr lang="en-US" sz="1600" dirty="0">
              <a:latin typeface="Arial (Body)"/>
            </a:endParaRPr>
          </a:p>
        </p:txBody>
      </p:sp>
      <p:sp>
        <p:nvSpPr>
          <p:cNvPr id="3" name="Slide Number Placeholder 2">
            <a:extLst>
              <a:ext uri="{FF2B5EF4-FFF2-40B4-BE49-F238E27FC236}">
                <a16:creationId xmlns:a16="http://schemas.microsoft.com/office/drawing/2014/main" id="{049CE9E3-BFD1-4B53-9C85-2AA4EC1D859F}"/>
              </a:ext>
            </a:extLst>
          </p:cNvPr>
          <p:cNvSpPr>
            <a:spLocks noGrp="1"/>
          </p:cNvSpPr>
          <p:nvPr>
            <p:ph type="sldNum" sz="quarter" idx="11"/>
          </p:nvPr>
        </p:nvSpPr>
        <p:spPr/>
        <p:txBody>
          <a:bodyPr/>
          <a:lstStyle/>
          <a:p>
            <a:fld id="{933A556B-7C63-244D-9B7C-B0EA8042B330}" type="slidenum">
              <a:rPr lang="en-US" smtClean="0"/>
              <a:pPr/>
              <a:t>35</a:t>
            </a:fld>
            <a:endParaRPr lang="en-US" dirty="0"/>
          </a:p>
        </p:txBody>
      </p:sp>
      <p:sp>
        <p:nvSpPr>
          <p:cNvPr id="4" name="Title 3">
            <a:extLst>
              <a:ext uri="{FF2B5EF4-FFF2-40B4-BE49-F238E27FC236}">
                <a16:creationId xmlns:a16="http://schemas.microsoft.com/office/drawing/2014/main" id="{E12D043E-BC1E-4791-9743-879BFFAD2300}"/>
              </a:ext>
            </a:extLst>
          </p:cNvPr>
          <p:cNvSpPr>
            <a:spLocks noGrp="1"/>
          </p:cNvSpPr>
          <p:nvPr>
            <p:ph type="title"/>
          </p:nvPr>
        </p:nvSpPr>
        <p:spPr/>
        <p:txBody>
          <a:bodyPr/>
          <a:lstStyle/>
          <a:p>
            <a:r>
              <a:rPr lang="en-US" dirty="0"/>
              <a:t>RF phase Noise: </a:t>
            </a:r>
            <a:r>
              <a:rPr lang="en-US" dirty="0">
                <a:solidFill>
                  <a:srgbClr val="FF0000"/>
                </a:solidFill>
              </a:rPr>
              <a:t>Move to back-up</a:t>
            </a:r>
          </a:p>
        </p:txBody>
      </p:sp>
      <p:pic>
        <p:nvPicPr>
          <p:cNvPr id="7" name="Picture 6">
            <a:extLst>
              <a:ext uri="{FF2B5EF4-FFF2-40B4-BE49-F238E27FC236}">
                <a16:creationId xmlns:a16="http://schemas.microsoft.com/office/drawing/2014/main" id="{72A26A97-5B39-4A7C-8455-B177CA01EF65}"/>
              </a:ext>
            </a:extLst>
          </p:cNvPr>
          <p:cNvPicPr>
            <a:picLocks noChangeAspect="1"/>
          </p:cNvPicPr>
          <p:nvPr/>
        </p:nvPicPr>
        <p:blipFill>
          <a:blip r:embed="rId3"/>
          <a:stretch>
            <a:fillRect/>
          </a:stretch>
        </p:blipFill>
        <p:spPr>
          <a:xfrm>
            <a:off x="6802667" y="896520"/>
            <a:ext cx="4481860" cy="2749867"/>
          </a:xfrm>
          <a:prstGeom prst="rect">
            <a:avLst/>
          </a:prstGeom>
        </p:spPr>
      </p:pic>
      <p:pic>
        <p:nvPicPr>
          <p:cNvPr id="9" name="Picture 8">
            <a:extLst>
              <a:ext uri="{FF2B5EF4-FFF2-40B4-BE49-F238E27FC236}">
                <a16:creationId xmlns:a16="http://schemas.microsoft.com/office/drawing/2014/main" id="{1D284801-F210-40B8-B324-02F0762F418A}"/>
              </a:ext>
            </a:extLst>
          </p:cNvPr>
          <p:cNvPicPr>
            <a:picLocks noChangeAspect="1"/>
          </p:cNvPicPr>
          <p:nvPr/>
        </p:nvPicPr>
        <p:blipFill>
          <a:blip r:embed="rId4"/>
          <a:stretch>
            <a:fillRect/>
          </a:stretch>
        </p:blipFill>
        <p:spPr>
          <a:xfrm>
            <a:off x="6453862" y="3747520"/>
            <a:ext cx="5034211" cy="2620207"/>
          </a:xfrm>
          <a:prstGeom prst="rect">
            <a:avLst/>
          </a:prstGeom>
        </p:spPr>
      </p:pic>
    </p:spTree>
    <p:extLst>
      <p:ext uri="{BB962C8B-B14F-4D97-AF65-F5344CB8AC3E}">
        <p14:creationId xmlns:p14="http://schemas.microsoft.com/office/powerpoint/2010/main" val="3289739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6C2C2-8938-477F-BCC5-15FBF72673AF}"/>
              </a:ext>
            </a:extLst>
          </p:cNvPr>
          <p:cNvSpPr>
            <a:spLocks noGrp="1"/>
          </p:cNvSpPr>
          <p:nvPr>
            <p:ph type="body" sz="quarter" idx="10"/>
          </p:nvPr>
        </p:nvSpPr>
        <p:spPr>
          <a:xfrm>
            <a:off x="462578" y="842561"/>
            <a:ext cx="11499925" cy="5193147"/>
          </a:xfrm>
        </p:spPr>
        <p:txBody>
          <a:bodyPr>
            <a:normAutofit/>
          </a:bodyPr>
          <a:lstStyle/>
          <a:p>
            <a:pPr>
              <a:buFont typeface="Wingdings" panose="05000000000000000000" pitchFamily="2" charset="2"/>
              <a:buChar char="ü"/>
            </a:pPr>
            <a:r>
              <a:rPr lang="en-US" dirty="0">
                <a:latin typeface="Arial (Body)"/>
              </a:rPr>
              <a:t>The stability requirement varies in different accelerator.</a:t>
            </a:r>
          </a:p>
          <a:p>
            <a:pPr>
              <a:buFont typeface="Wingdings" panose="05000000000000000000" pitchFamily="2" charset="2"/>
              <a:buChar char="ü"/>
            </a:pPr>
            <a:endParaRPr lang="en-US" dirty="0">
              <a:latin typeface="Arial (Body)"/>
            </a:endParaRPr>
          </a:p>
          <a:p>
            <a:pPr>
              <a:buFont typeface="Wingdings" panose="05000000000000000000" pitchFamily="2" charset="2"/>
              <a:buChar char="ü"/>
            </a:pPr>
            <a:endParaRPr lang="en-US" dirty="0">
              <a:latin typeface="Arial (Body)"/>
            </a:endParaRPr>
          </a:p>
          <a:p>
            <a:pPr>
              <a:buFont typeface="Wingdings" panose="05000000000000000000" pitchFamily="2" charset="2"/>
              <a:buChar char="ü"/>
            </a:pPr>
            <a:endParaRPr lang="en-US" dirty="0">
              <a:latin typeface="Arial (Body)"/>
            </a:endParaRPr>
          </a:p>
          <a:p>
            <a:pPr>
              <a:buFont typeface="Wingdings" panose="05000000000000000000" pitchFamily="2" charset="2"/>
              <a:buChar char="ü"/>
            </a:pPr>
            <a:r>
              <a:rPr lang="en-US" dirty="0">
                <a:latin typeface="Arial (Body)"/>
              </a:rPr>
              <a:t>The requirement on amplitude / phase stability differs by time scale, </a:t>
            </a:r>
            <a:r>
              <a:rPr lang="en-US" dirty="0">
                <a:solidFill>
                  <a:srgbClr val="0070C0"/>
                </a:solidFill>
                <a:latin typeface="Arial (Body)"/>
              </a:rPr>
              <a:t>short term</a:t>
            </a:r>
            <a:r>
              <a:rPr lang="en-US" dirty="0">
                <a:latin typeface="Arial (Body)"/>
              </a:rPr>
              <a:t>, medium term, long term (minutes to hours). It is often specified as an rms value but peak to peak is also used.</a:t>
            </a:r>
          </a:p>
          <a:p>
            <a:pPr>
              <a:buFont typeface="Wingdings" panose="05000000000000000000" pitchFamily="2" charset="2"/>
              <a:buChar char="ü"/>
            </a:pPr>
            <a:r>
              <a:rPr lang="en-US" dirty="0">
                <a:latin typeface="Arial (Body)"/>
              </a:rPr>
              <a:t>HSR Crab Systems stability requirements? </a:t>
            </a:r>
            <a:r>
              <a:rPr lang="en-US" dirty="0">
                <a:solidFill>
                  <a:srgbClr val="0070C0"/>
                </a:solidFill>
                <a:latin typeface="Arial (Body)"/>
              </a:rPr>
              <a:t>Under development</a:t>
            </a:r>
          </a:p>
          <a:p>
            <a:pPr>
              <a:buFont typeface="Wingdings" panose="05000000000000000000" pitchFamily="2" charset="2"/>
              <a:buChar char="ü"/>
            </a:pPr>
            <a:endParaRPr lang="en-US" dirty="0">
              <a:latin typeface="Arial (Body)"/>
            </a:endParaRPr>
          </a:p>
          <a:p>
            <a:pPr>
              <a:buFont typeface="Wingdings" panose="05000000000000000000" pitchFamily="2" charset="2"/>
              <a:buChar char="ü"/>
            </a:pPr>
            <a:r>
              <a:rPr lang="en-US" dirty="0">
                <a:latin typeface="Arial (Body)"/>
              </a:rPr>
              <a:t>Target (HSR 275 GeV)   </a:t>
            </a:r>
            <a:r>
              <a:rPr lang="en-US" dirty="0">
                <a:latin typeface="Arial (Body)"/>
                <a:sym typeface="Wingdings" panose="05000000000000000000" pitchFamily="2" charset="2"/>
              </a:rPr>
              <a:t></a:t>
            </a:r>
            <a:endParaRPr lang="en-US" dirty="0">
              <a:latin typeface="Arial (Body)"/>
            </a:endParaRPr>
          </a:p>
        </p:txBody>
      </p:sp>
      <p:sp>
        <p:nvSpPr>
          <p:cNvPr id="3" name="Slide Number Placeholder 2">
            <a:extLst>
              <a:ext uri="{FF2B5EF4-FFF2-40B4-BE49-F238E27FC236}">
                <a16:creationId xmlns:a16="http://schemas.microsoft.com/office/drawing/2014/main" id="{049CE9E3-BFD1-4B53-9C85-2AA4EC1D859F}"/>
              </a:ext>
            </a:extLst>
          </p:cNvPr>
          <p:cNvSpPr>
            <a:spLocks noGrp="1"/>
          </p:cNvSpPr>
          <p:nvPr>
            <p:ph type="sldNum" sz="quarter" idx="11"/>
          </p:nvPr>
        </p:nvSpPr>
        <p:spPr/>
        <p:txBody>
          <a:bodyPr/>
          <a:lstStyle/>
          <a:p>
            <a:fld id="{933A556B-7C63-244D-9B7C-B0EA8042B330}" type="slidenum">
              <a:rPr lang="en-US" smtClean="0"/>
              <a:pPr/>
              <a:t>36</a:t>
            </a:fld>
            <a:endParaRPr lang="en-US" dirty="0"/>
          </a:p>
        </p:txBody>
      </p:sp>
      <p:sp>
        <p:nvSpPr>
          <p:cNvPr id="4" name="Title 3">
            <a:extLst>
              <a:ext uri="{FF2B5EF4-FFF2-40B4-BE49-F238E27FC236}">
                <a16:creationId xmlns:a16="http://schemas.microsoft.com/office/drawing/2014/main" id="{E12D043E-BC1E-4791-9743-879BFFAD2300}"/>
              </a:ext>
            </a:extLst>
          </p:cNvPr>
          <p:cNvSpPr>
            <a:spLocks noGrp="1"/>
          </p:cNvSpPr>
          <p:nvPr>
            <p:ph type="title"/>
          </p:nvPr>
        </p:nvSpPr>
        <p:spPr/>
        <p:txBody>
          <a:bodyPr/>
          <a:lstStyle/>
          <a:p>
            <a:pPr algn="ctr"/>
            <a:r>
              <a:rPr lang="en-US" dirty="0"/>
              <a:t>Crab RF Specification:  Field Regulation </a:t>
            </a:r>
            <a:r>
              <a:rPr lang="en-US" dirty="0">
                <a:solidFill>
                  <a:srgbClr val="FF0000"/>
                </a:solidFill>
              </a:rPr>
              <a:t>??</a:t>
            </a:r>
            <a:r>
              <a:rPr lang="en-US" dirty="0"/>
              <a:t> </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017684BC-5182-4F3E-9414-E8D5C7510E50}"/>
                  </a:ext>
                </a:extLst>
              </p:cNvPr>
              <p:cNvGraphicFramePr>
                <a:graphicFrameLocks noGrp="1"/>
              </p:cNvGraphicFramePr>
              <p:nvPr>
                <p:extLst/>
              </p:nvPr>
            </p:nvGraphicFramePr>
            <p:xfrm>
              <a:off x="832319" y="1294970"/>
              <a:ext cx="10314709" cy="1280160"/>
            </p:xfrm>
            <a:graphic>
              <a:graphicData uri="http://schemas.openxmlformats.org/drawingml/2006/table">
                <a:tbl>
                  <a:tblPr firstRow="1" bandRow="1">
                    <a:tableStyleId>{5C22544A-7EE6-4342-B048-85BDC9FD1C3A}</a:tableStyleId>
                  </a:tblPr>
                  <a:tblGrid>
                    <a:gridCol w="1939638">
                      <a:extLst>
                        <a:ext uri="{9D8B030D-6E8A-4147-A177-3AD203B41FA5}">
                          <a16:colId xmlns:a16="http://schemas.microsoft.com/office/drawing/2014/main" val="3544963845"/>
                        </a:ext>
                      </a:extLst>
                    </a:gridCol>
                    <a:gridCol w="1752599">
                      <a:extLst>
                        <a:ext uri="{9D8B030D-6E8A-4147-A177-3AD203B41FA5}">
                          <a16:colId xmlns:a16="http://schemas.microsoft.com/office/drawing/2014/main" val="1468521227"/>
                        </a:ext>
                      </a:extLst>
                    </a:gridCol>
                    <a:gridCol w="1690255">
                      <a:extLst>
                        <a:ext uri="{9D8B030D-6E8A-4147-A177-3AD203B41FA5}">
                          <a16:colId xmlns:a16="http://schemas.microsoft.com/office/drawing/2014/main" val="1356571973"/>
                        </a:ext>
                      </a:extLst>
                    </a:gridCol>
                    <a:gridCol w="1932709">
                      <a:extLst>
                        <a:ext uri="{9D8B030D-6E8A-4147-A177-3AD203B41FA5}">
                          <a16:colId xmlns:a16="http://schemas.microsoft.com/office/drawing/2014/main" val="2253422582"/>
                        </a:ext>
                      </a:extLst>
                    </a:gridCol>
                    <a:gridCol w="1454727">
                      <a:extLst>
                        <a:ext uri="{9D8B030D-6E8A-4147-A177-3AD203B41FA5}">
                          <a16:colId xmlns:a16="http://schemas.microsoft.com/office/drawing/2014/main" val="3923112275"/>
                        </a:ext>
                      </a:extLst>
                    </a:gridCol>
                    <a:gridCol w="1544781">
                      <a:extLst>
                        <a:ext uri="{9D8B030D-6E8A-4147-A177-3AD203B41FA5}">
                          <a16:colId xmlns:a16="http://schemas.microsoft.com/office/drawing/2014/main" val="3417739190"/>
                        </a:ext>
                      </a:extLst>
                    </a:gridCol>
                  </a:tblGrid>
                  <a:tr h="418716">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XFEL</a:t>
                          </a:r>
                        </a:p>
                        <a:p>
                          <a:pPr algn="ctr"/>
                          <a:r>
                            <a:rPr lang="en-US" dirty="0">
                              <a:solidFill>
                                <a:schemeClr val="tx1"/>
                              </a:solidFill>
                            </a:rPr>
                            <a:t>(RF 1.3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ILC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(RF 1.3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SNS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(RF 402.5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JPARC</a:t>
                          </a:r>
                        </a:p>
                        <a:p>
                          <a:pPr algn="ctr"/>
                          <a:r>
                            <a:rPr lang="en-US"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a:t>
                          </a:r>
                          <a:r>
                            <a:rPr lang="en-US" dirty="0" err="1">
                              <a:solidFill>
                                <a:schemeClr val="tx1"/>
                              </a:solidFill>
                            </a:rPr>
                            <a:t>CeCPoP</a:t>
                          </a:r>
                          <a:endParaRPr lang="en-US"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8542891"/>
                      </a:ext>
                    </a:extLst>
                  </a:tr>
                  <a:tr h="370840">
                    <a:tc>
                      <a:txBody>
                        <a:bodyPr/>
                        <a:lstStyle/>
                        <a:p>
                          <a:pPr algn="ctr"/>
                          <a:r>
                            <a:rPr lang="en-US" dirty="0">
                              <a:solidFill>
                                <a:srgbClr val="0070C0"/>
                              </a:solidFill>
                            </a:rPr>
                            <a:t>Amplitude/Phase</a:t>
                          </a:r>
                        </a:p>
                        <a:p>
                          <a:pPr algn="ctr"/>
                          <a:r>
                            <a:rPr lang="en-US" dirty="0">
                              <a:solidFill>
                                <a:srgbClr val="0070C0"/>
                              </a:solidFill>
                            </a:rPr>
                            <a:t>Stability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0070C0"/>
                              </a:solidFill>
                            </a:rPr>
                            <a:t>0.01%, 0.0</a:t>
                          </a:r>
                          <a14:m>
                            <m:oMath xmlns:m="http://schemas.openxmlformats.org/officeDocument/2006/math">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1</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p>
                          <a:pPr algn="ctr"/>
                          <a:r>
                            <a:rPr lang="en-US" dirty="0">
                              <a:solidFill>
                                <a:srgbClr val="0070C0"/>
                              </a:solidFill>
                            </a:rPr>
                            <a:t>(rms)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0070C0"/>
                              </a:solidFill>
                            </a:rPr>
                            <a:t>0.1%, 0.</a:t>
                          </a:r>
                          <a:r>
                            <a:rPr lang="pt-BR" dirty="0">
                              <a:solidFill>
                                <a:srgbClr val="0070C0"/>
                              </a:solidFill>
                            </a:rPr>
                            <a:t> </a:t>
                          </a:r>
                          <a14:m>
                            <m:oMath xmlns:m="http://schemas.openxmlformats.org/officeDocument/2006/math">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1</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p>
                          <a:pPr algn="ctr"/>
                          <a:r>
                            <a:rPr lang="en-US" dirty="0">
                              <a:solidFill>
                                <a:srgbClr val="0070C0"/>
                              </a:solidFill>
                            </a:rPr>
                            <a:t>(rms)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i="1" smtClean="0">
                                  <a:solidFill>
                                    <a:srgbClr val="0070C0"/>
                                  </a:solidFill>
                                  <a:latin typeface="Cambria Math" panose="02040503050406030204" pitchFamily="18" charset="0"/>
                                </a:rPr>
                                <m:t>±</m:t>
                              </m:r>
                            </m:oMath>
                          </a14:m>
                          <a:r>
                            <a:rPr lang="en-US" dirty="0">
                              <a:solidFill>
                                <a:srgbClr val="0070C0"/>
                              </a:solidFill>
                            </a:rPr>
                            <a:t>0.5%, </a:t>
                          </a:r>
                          <a14:m>
                            <m:oMath xmlns:m="http://schemas.openxmlformats.org/officeDocument/2006/math">
                              <m:r>
                                <a:rPr lang="en-US" i="1" smtClean="0">
                                  <a:solidFill>
                                    <a:srgbClr val="0070C0"/>
                                  </a:solidFill>
                                  <a:latin typeface="Cambria Math" panose="02040503050406030204" pitchFamily="18" charset="0"/>
                                </a:rPr>
                                <m:t>±</m:t>
                              </m:r>
                            </m:oMath>
                          </a14:m>
                          <a:r>
                            <a:rPr lang="en-US" dirty="0">
                              <a:solidFill>
                                <a:srgbClr val="0070C0"/>
                              </a:solidFill>
                            </a:rPr>
                            <a:t> 0.</a:t>
                          </a:r>
                          <a14:m>
                            <m:oMath xmlns:m="http://schemas.openxmlformats.org/officeDocument/2006/math">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5</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i="1" smtClean="0">
                                  <a:solidFill>
                                    <a:srgbClr val="0070C0"/>
                                  </a:solidFill>
                                  <a:latin typeface="Cambria Math" panose="02040503050406030204" pitchFamily="18" charset="0"/>
                                </a:rPr>
                                <m:t>±</m:t>
                              </m:r>
                            </m:oMath>
                          </a14:m>
                          <a:r>
                            <a:rPr lang="en-US" dirty="0">
                              <a:solidFill>
                                <a:srgbClr val="0070C0"/>
                              </a:solidFill>
                            </a:rPr>
                            <a:t>1%, </a:t>
                          </a:r>
                          <a14:m>
                            <m:oMath xmlns:m="http://schemas.openxmlformats.org/officeDocument/2006/math">
                              <m:r>
                                <a:rPr lang="en-US" i="1" smtClean="0">
                                  <a:solidFill>
                                    <a:srgbClr val="0070C0"/>
                                  </a:solidFill>
                                  <a:latin typeface="Cambria Math" panose="02040503050406030204" pitchFamily="18" charset="0"/>
                                </a:rPr>
                                <m:t>±</m:t>
                              </m:r>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1</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0070C0"/>
                              </a:solidFill>
                            </a:rPr>
                            <a:t>0.01%, 0.</a:t>
                          </a:r>
                          <a14:m>
                            <m:oMath xmlns:m="http://schemas.openxmlformats.org/officeDocument/2006/math">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1</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p>
                          <a:pPr algn="ctr"/>
                          <a:r>
                            <a:rPr lang="en-US" dirty="0">
                              <a:solidFill>
                                <a:srgbClr val="0070C0"/>
                              </a:solidFill>
                            </a:rPr>
                            <a:t>(rms)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7149708"/>
                      </a:ext>
                    </a:extLst>
                  </a:tr>
                </a:tbl>
              </a:graphicData>
            </a:graphic>
          </p:graphicFrame>
        </mc:Choice>
        <mc:Fallback xmlns="">
          <p:graphicFrame>
            <p:nvGraphicFramePr>
              <p:cNvPr id="14" name="Table 13">
                <a:extLst>
                  <a:ext uri="{FF2B5EF4-FFF2-40B4-BE49-F238E27FC236}">
                    <a16:creationId xmlns:a16="http://schemas.microsoft.com/office/drawing/2014/main" id="{017684BC-5182-4F3E-9414-E8D5C7510E50}"/>
                  </a:ext>
                </a:extLst>
              </p:cNvPr>
              <p:cNvGraphicFramePr>
                <a:graphicFrameLocks noGrp="1"/>
              </p:cNvGraphicFramePr>
              <p:nvPr>
                <p:extLst>
                  <p:ext uri="{D42A27DB-BD31-4B8C-83A1-F6EECF244321}">
                    <p14:modId xmlns:p14="http://schemas.microsoft.com/office/powerpoint/2010/main" val="1576773630"/>
                  </p:ext>
                </p:extLst>
              </p:nvPr>
            </p:nvGraphicFramePr>
            <p:xfrm>
              <a:off x="832319" y="1294970"/>
              <a:ext cx="10314709" cy="1280160"/>
            </p:xfrm>
            <a:graphic>
              <a:graphicData uri="http://schemas.openxmlformats.org/drawingml/2006/table">
                <a:tbl>
                  <a:tblPr firstRow="1" bandRow="1">
                    <a:tableStyleId>{5C22544A-7EE6-4342-B048-85BDC9FD1C3A}</a:tableStyleId>
                  </a:tblPr>
                  <a:tblGrid>
                    <a:gridCol w="1939638">
                      <a:extLst>
                        <a:ext uri="{9D8B030D-6E8A-4147-A177-3AD203B41FA5}">
                          <a16:colId xmlns:a16="http://schemas.microsoft.com/office/drawing/2014/main" val="3544963845"/>
                        </a:ext>
                      </a:extLst>
                    </a:gridCol>
                    <a:gridCol w="1752599">
                      <a:extLst>
                        <a:ext uri="{9D8B030D-6E8A-4147-A177-3AD203B41FA5}">
                          <a16:colId xmlns:a16="http://schemas.microsoft.com/office/drawing/2014/main" val="1468521227"/>
                        </a:ext>
                      </a:extLst>
                    </a:gridCol>
                    <a:gridCol w="1690255">
                      <a:extLst>
                        <a:ext uri="{9D8B030D-6E8A-4147-A177-3AD203B41FA5}">
                          <a16:colId xmlns:a16="http://schemas.microsoft.com/office/drawing/2014/main" val="1356571973"/>
                        </a:ext>
                      </a:extLst>
                    </a:gridCol>
                    <a:gridCol w="1932709">
                      <a:extLst>
                        <a:ext uri="{9D8B030D-6E8A-4147-A177-3AD203B41FA5}">
                          <a16:colId xmlns:a16="http://schemas.microsoft.com/office/drawing/2014/main" val="2253422582"/>
                        </a:ext>
                      </a:extLst>
                    </a:gridCol>
                    <a:gridCol w="1454727">
                      <a:extLst>
                        <a:ext uri="{9D8B030D-6E8A-4147-A177-3AD203B41FA5}">
                          <a16:colId xmlns:a16="http://schemas.microsoft.com/office/drawing/2014/main" val="3923112275"/>
                        </a:ext>
                      </a:extLst>
                    </a:gridCol>
                    <a:gridCol w="1544781">
                      <a:extLst>
                        <a:ext uri="{9D8B030D-6E8A-4147-A177-3AD203B41FA5}">
                          <a16:colId xmlns:a16="http://schemas.microsoft.com/office/drawing/2014/main" val="3417739190"/>
                        </a:ext>
                      </a:extLst>
                    </a:gridCol>
                  </a:tblGrid>
                  <a:tr h="640080">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XFEL</a:t>
                          </a:r>
                        </a:p>
                        <a:p>
                          <a:pPr algn="ctr"/>
                          <a:r>
                            <a:rPr lang="en-US" dirty="0">
                              <a:solidFill>
                                <a:schemeClr val="tx1"/>
                              </a:solidFill>
                            </a:rPr>
                            <a:t>(RF 1.3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ILC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(RF 1.3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SNS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(RF 402.5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JPARC</a:t>
                          </a:r>
                        </a:p>
                        <a:p>
                          <a:pPr algn="ctr"/>
                          <a:r>
                            <a:rPr lang="en-US"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a:t>
                          </a:r>
                          <a:r>
                            <a:rPr lang="en-US" dirty="0" err="1">
                              <a:solidFill>
                                <a:schemeClr val="tx1"/>
                              </a:solidFill>
                            </a:rPr>
                            <a:t>CeCPoP</a:t>
                          </a:r>
                          <a:endParaRPr lang="en-US"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8542891"/>
                      </a:ext>
                    </a:extLst>
                  </a:tr>
                  <a:tr h="640080">
                    <a:tc>
                      <a:txBody>
                        <a:bodyPr/>
                        <a:lstStyle/>
                        <a:p>
                          <a:pPr algn="ctr"/>
                          <a:r>
                            <a:rPr lang="en-US" dirty="0">
                              <a:solidFill>
                                <a:srgbClr val="0070C0"/>
                              </a:solidFill>
                            </a:rPr>
                            <a:t>Amplitude/Phase</a:t>
                          </a:r>
                        </a:p>
                        <a:p>
                          <a:pPr algn="ctr"/>
                          <a:r>
                            <a:rPr lang="en-US" dirty="0">
                              <a:solidFill>
                                <a:srgbClr val="0070C0"/>
                              </a:solidFill>
                            </a:rPr>
                            <a:t>Stability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0764" t="-105714" r="-378125" b="-142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19134" t="-105714" r="-293141" b="-142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7987" t="-105714" r="-155346" b="-142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05042" t="-105714" r="-107563" b="-142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66929" t="-105714" r="-787" b="-14286"/>
                          </a:stretch>
                        </a:blipFill>
                      </a:tcPr>
                    </a:tc>
                    <a:extLst>
                      <a:ext uri="{0D108BD9-81ED-4DB2-BD59-A6C34878D82A}">
                        <a16:rowId xmlns:a16="http://schemas.microsoft.com/office/drawing/2014/main" val="42471497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10F455F-117F-4C94-9465-ECA23E5A7EC2}"/>
                  </a:ext>
                </a:extLst>
              </p:cNvPr>
              <p:cNvGraphicFramePr>
                <a:graphicFrameLocks noGrp="1"/>
              </p:cNvGraphicFramePr>
              <p:nvPr>
                <p:extLst/>
              </p:nvPr>
            </p:nvGraphicFramePr>
            <p:xfrm>
              <a:off x="3980984" y="4282871"/>
              <a:ext cx="7879719" cy="1828800"/>
            </p:xfrm>
            <a:graphic>
              <a:graphicData uri="http://schemas.openxmlformats.org/drawingml/2006/table">
                <a:tbl>
                  <a:tblPr firstRow="1" bandRow="1">
                    <a:tableStyleId>{5C22544A-7EE6-4342-B048-85BDC9FD1C3A}</a:tableStyleId>
                  </a:tblPr>
                  <a:tblGrid>
                    <a:gridCol w="2654058">
                      <a:extLst>
                        <a:ext uri="{9D8B030D-6E8A-4147-A177-3AD203B41FA5}">
                          <a16:colId xmlns:a16="http://schemas.microsoft.com/office/drawing/2014/main" val="3544963845"/>
                        </a:ext>
                      </a:extLst>
                    </a:gridCol>
                    <a:gridCol w="5225661">
                      <a:extLst>
                        <a:ext uri="{9D8B030D-6E8A-4147-A177-3AD203B41FA5}">
                          <a16:colId xmlns:a16="http://schemas.microsoft.com/office/drawing/2014/main" val="1468521227"/>
                        </a:ext>
                      </a:extLst>
                    </a:gridCol>
                  </a:tblGrid>
                  <a:tr h="470467">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HSR 275 GeV</a:t>
                          </a:r>
                        </a:p>
                        <a:p>
                          <a:pPr algn="ctr"/>
                          <a:r>
                            <a:rPr lang="en-US" dirty="0">
                              <a:solidFill>
                                <a:schemeClr val="tx1"/>
                              </a:solidFill>
                            </a:rPr>
                            <a:t>(197 MHz Crab)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8542891"/>
                      </a:ext>
                    </a:extLst>
                  </a:tr>
                  <a:tr h="783228">
                    <a:tc>
                      <a:txBody>
                        <a:bodyPr/>
                        <a:lstStyle/>
                        <a:p>
                          <a:pPr algn="ctr"/>
                          <a:r>
                            <a:rPr lang="en-US" dirty="0">
                              <a:solidFill>
                                <a:srgbClr val="0070C0"/>
                              </a:solidFill>
                            </a:rPr>
                            <a:t>Amplitude/Phase</a:t>
                          </a:r>
                        </a:p>
                        <a:p>
                          <a:pPr algn="ctr"/>
                          <a:r>
                            <a:rPr lang="en-US" dirty="0">
                              <a:solidFill>
                                <a:srgbClr val="0070C0"/>
                              </a:solidFill>
                            </a:rPr>
                            <a:t>Stability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aseline="0" dirty="0">
                              <a:solidFill>
                                <a:srgbClr val="0070C0"/>
                              </a:solidFill>
                            </a:rPr>
                            <a:t> ~</a:t>
                          </a:r>
                          <a:r>
                            <a:rPr lang="en-US" dirty="0">
                              <a:solidFill>
                                <a:srgbClr val="0070C0"/>
                              </a:solidFill>
                            </a:rPr>
                            <a:t>0.001%, ~0.000</a:t>
                          </a:r>
                          <a14:m>
                            <m:oMath xmlns:m="http://schemas.openxmlformats.org/officeDocument/2006/math">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1</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p>
                          <a:pPr lvl="1" algn="ctr"/>
                          <a:r>
                            <a:rPr lang="en-US" dirty="0">
                              <a:solidFill>
                                <a:srgbClr val="0070C0"/>
                              </a:solidFill>
                            </a:rPr>
                            <a:t>(rms)</a:t>
                          </a:r>
                        </a:p>
                        <a:p>
                          <a:pPr lvl="1" algn="ctr"/>
                          <a:r>
                            <a:rPr lang="en-US" dirty="0">
                              <a:solidFill>
                                <a:srgbClr val="0070C0"/>
                              </a:solidFill>
                            </a:rPr>
                            <a:t> Integrated +/- 1kHz around each </a:t>
                          </a:r>
                          <a:r>
                            <a:rPr lang="en-US" dirty="0" err="1">
                              <a:solidFill>
                                <a:srgbClr val="0070C0"/>
                              </a:solidFill>
                            </a:rPr>
                            <a:t>betatron</a:t>
                          </a:r>
                          <a:r>
                            <a:rPr lang="en-US" dirty="0">
                              <a:solidFill>
                                <a:srgbClr val="0070C0"/>
                              </a:solidFill>
                            </a:rPr>
                            <a:t> sideband offset from carrier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7149708"/>
                      </a:ext>
                    </a:extLst>
                  </a:tr>
                </a:tbl>
              </a:graphicData>
            </a:graphic>
          </p:graphicFrame>
        </mc:Choice>
        <mc:Fallback xmlns="">
          <p:graphicFrame>
            <p:nvGraphicFramePr>
              <p:cNvPr id="8" name="Table 7">
                <a:extLst>
                  <a:ext uri="{FF2B5EF4-FFF2-40B4-BE49-F238E27FC236}">
                    <a16:creationId xmlns:a16="http://schemas.microsoft.com/office/drawing/2014/main" id="{310F455F-117F-4C94-9465-ECA23E5A7EC2}"/>
                  </a:ext>
                </a:extLst>
              </p:cNvPr>
              <p:cNvGraphicFramePr>
                <a:graphicFrameLocks noGrp="1"/>
              </p:cNvGraphicFramePr>
              <p:nvPr>
                <p:extLst>
                  <p:ext uri="{D42A27DB-BD31-4B8C-83A1-F6EECF244321}">
                    <p14:modId xmlns:p14="http://schemas.microsoft.com/office/powerpoint/2010/main" val="2861868902"/>
                  </p:ext>
                </p:extLst>
              </p:nvPr>
            </p:nvGraphicFramePr>
            <p:xfrm>
              <a:off x="3980984" y="4282871"/>
              <a:ext cx="7879719" cy="1828800"/>
            </p:xfrm>
            <a:graphic>
              <a:graphicData uri="http://schemas.openxmlformats.org/drawingml/2006/table">
                <a:tbl>
                  <a:tblPr firstRow="1" bandRow="1">
                    <a:tableStyleId>{5C22544A-7EE6-4342-B048-85BDC9FD1C3A}</a:tableStyleId>
                  </a:tblPr>
                  <a:tblGrid>
                    <a:gridCol w="2654058">
                      <a:extLst>
                        <a:ext uri="{9D8B030D-6E8A-4147-A177-3AD203B41FA5}">
                          <a16:colId xmlns:a16="http://schemas.microsoft.com/office/drawing/2014/main" val="3544963845"/>
                        </a:ext>
                      </a:extLst>
                    </a:gridCol>
                    <a:gridCol w="5225661">
                      <a:extLst>
                        <a:ext uri="{9D8B030D-6E8A-4147-A177-3AD203B41FA5}">
                          <a16:colId xmlns:a16="http://schemas.microsoft.com/office/drawing/2014/main" val="1468521227"/>
                        </a:ext>
                      </a:extLst>
                    </a:gridCol>
                  </a:tblGrid>
                  <a:tr h="640080">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HSR 275 GeV</a:t>
                          </a:r>
                        </a:p>
                        <a:p>
                          <a:pPr algn="ctr"/>
                          <a:r>
                            <a:rPr lang="en-US" dirty="0">
                              <a:solidFill>
                                <a:schemeClr val="tx1"/>
                              </a:solidFill>
                            </a:rPr>
                            <a:t>(197 MHz Crab)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8542891"/>
                      </a:ext>
                    </a:extLst>
                  </a:tr>
                  <a:tr h="1188720">
                    <a:tc>
                      <a:txBody>
                        <a:bodyPr/>
                        <a:lstStyle/>
                        <a:p>
                          <a:pPr algn="ctr"/>
                          <a:r>
                            <a:rPr lang="en-US" dirty="0">
                              <a:solidFill>
                                <a:srgbClr val="0070C0"/>
                              </a:solidFill>
                            </a:rPr>
                            <a:t>Amplitude/Phase</a:t>
                          </a:r>
                        </a:p>
                        <a:p>
                          <a:pPr algn="ctr"/>
                          <a:r>
                            <a:rPr lang="en-US" dirty="0">
                              <a:solidFill>
                                <a:srgbClr val="0070C0"/>
                              </a:solidFill>
                            </a:rPr>
                            <a:t>Stability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992" t="-56122" r="-233" b="-8163"/>
                          </a:stretch>
                        </a:blipFill>
                      </a:tcPr>
                    </a:tc>
                    <a:extLst>
                      <a:ext uri="{0D108BD9-81ED-4DB2-BD59-A6C34878D82A}">
                        <a16:rowId xmlns:a16="http://schemas.microsoft.com/office/drawing/2014/main" val="4247149708"/>
                      </a:ext>
                    </a:extLst>
                  </a:tr>
                </a:tbl>
              </a:graphicData>
            </a:graphic>
          </p:graphicFrame>
        </mc:Fallback>
      </mc:AlternateContent>
    </p:spTree>
    <p:extLst>
      <p:ext uri="{BB962C8B-B14F-4D97-AF65-F5344CB8AC3E}">
        <p14:creationId xmlns:p14="http://schemas.microsoft.com/office/powerpoint/2010/main" val="1711281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1BED7-650F-47C3-95FD-C0DE2AF9250A}"/>
              </a:ext>
            </a:extLst>
          </p:cNvPr>
          <p:cNvSpPr>
            <a:spLocks noGrp="1"/>
          </p:cNvSpPr>
          <p:nvPr>
            <p:ph type="sldNum" sz="quarter" idx="11"/>
          </p:nvPr>
        </p:nvSpPr>
        <p:spPr>
          <a:xfrm>
            <a:off x="11530018" y="6316595"/>
            <a:ext cx="432486" cy="365125"/>
          </a:xfrm>
        </p:spPr>
        <p:txBody>
          <a:bodyPr/>
          <a:lstStyle/>
          <a:p>
            <a:fld id="{933A556B-7C63-244D-9B7C-B0EA8042B330}" type="slidenum">
              <a:rPr lang="en-US" smtClean="0"/>
              <a:pPr/>
              <a:t>4</a:t>
            </a:fld>
            <a:endParaRPr lang="en-US" dirty="0"/>
          </a:p>
        </p:txBody>
      </p:sp>
      <p:sp>
        <p:nvSpPr>
          <p:cNvPr id="4" name="Title 3">
            <a:extLst>
              <a:ext uri="{FF2B5EF4-FFF2-40B4-BE49-F238E27FC236}">
                <a16:creationId xmlns:a16="http://schemas.microsoft.com/office/drawing/2014/main" id="{7E7F408A-CC86-4AC9-BF4D-456BC54355F0}"/>
              </a:ext>
            </a:extLst>
          </p:cNvPr>
          <p:cNvSpPr>
            <a:spLocks noGrp="1"/>
          </p:cNvSpPr>
          <p:nvPr>
            <p:ph type="title"/>
          </p:nvPr>
        </p:nvSpPr>
        <p:spPr/>
        <p:txBody>
          <a:bodyPr>
            <a:normAutofit/>
          </a:bodyPr>
          <a:lstStyle/>
          <a:p>
            <a:pPr algn="ctr"/>
            <a:r>
              <a:rPr lang="en-US" dirty="0"/>
              <a:t>Crab crossing to recover head-on collisions</a:t>
            </a:r>
          </a:p>
        </p:txBody>
      </p:sp>
      <p:sp>
        <p:nvSpPr>
          <p:cNvPr id="12" name="Content Placeholder 2">
            <a:extLst>
              <a:ext uri="{FF2B5EF4-FFF2-40B4-BE49-F238E27FC236}">
                <a16:creationId xmlns:a16="http://schemas.microsoft.com/office/drawing/2014/main" id="{A9089B9D-F1D5-4C25-B369-E5F44F1D7E42}"/>
              </a:ext>
            </a:extLst>
          </p:cNvPr>
          <p:cNvSpPr txBox="1">
            <a:spLocks/>
          </p:cNvSpPr>
          <p:nvPr/>
        </p:nvSpPr>
        <p:spPr>
          <a:xfrm>
            <a:off x="562017" y="917135"/>
            <a:ext cx="10190039" cy="1225174"/>
          </a:xfrm>
          <a:prstGeom prst="rect">
            <a:avLst/>
          </a:prstGeom>
        </p:spPr>
        <p:txBody>
          <a:bodyPr>
            <a:normAutofit lnSpcReduction="10000"/>
          </a:bodyPr>
          <a:lstStyle>
            <a:lvl1pPr marL="228600" indent="-228600" algn="l" defTabSz="914400" rtl="0" eaLnBrk="1" latinLnBrk="0" hangingPunct="1">
              <a:lnSpc>
                <a:spcPct val="10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1pPr>
            <a:lvl2pPr marL="460375" indent="-233363" algn="l" defTabSz="914400" rtl="0" eaLnBrk="1" latinLnBrk="0" hangingPunct="1">
              <a:lnSpc>
                <a:spcPct val="100000"/>
              </a:lnSpc>
              <a:spcBef>
                <a:spcPts val="0"/>
              </a:spcBef>
              <a:spcAft>
                <a:spcPts val="400"/>
              </a:spcAft>
              <a:buFont typeface="Arial" panose="020B0604020202020204" pitchFamily="34" charset="0"/>
              <a:buChar char="•"/>
              <a:defRPr sz="2000" kern="1200">
                <a:solidFill>
                  <a:schemeClr val="tx1"/>
                </a:solidFill>
                <a:latin typeface="+mn-lt"/>
                <a:ea typeface="+mn-ea"/>
                <a:cs typeface="+mn-cs"/>
              </a:defRPr>
            </a:lvl2pPr>
            <a:lvl3pPr marL="687388" indent="-227013" algn="l" defTabSz="914400" rtl="0" eaLnBrk="1" latinLnBrk="0" hangingPunct="1">
              <a:lnSpc>
                <a:spcPct val="100000"/>
              </a:lnSpc>
              <a:spcBef>
                <a:spcPts val="0"/>
              </a:spcBef>
              <a:spcAft>
                <a:spcPts val="400"/>
              </a:spcAft>
              <a:buFont typeface="Arial" panose="020B0604020202020204" pitchFamily="34" charset="0"/>
              <a:buChar char="•"/>
              <a:defRPr sz="1800" kern="1200">
                <a:solidFill>
                  <a:schemeClr val="tx1"/>
                </a:solidFill>
                <a:latin typeface="+mn-lt"/>
                <a:ea typeface="+mn-ea"/>
                <a:cs typeface="+mn-cs"/>
              </a:defRPr>
            </a:lvl3pPr>
            <a:lvl4pPr marL="914400" indent="-227013"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41413" indent="-227013"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b="1" i="1" dirty="0">
                <a:solidFill>
                  <a:srgbClr val="0070C0"/>
                </a:solidFill>
                <a:latin typeface="Arial (Body)"/>
              </a:rPr>
              <a:t>Crab-cavities</a:t>
            </a:r>
            <a:r>
              <a:rPr lang="en-US" sz="1200" dirty="0">
                <a:latin typeface="Arial (Body)"/>
              </a:rPr>
              <a:t>: </a:t>
            </a:r>
            <a:endParaRPr lang="en-US" sz="1200" dirty="0">
              <a:solidFill>
                <a:srgbClr val="FF0000"/>
              </a:solidFill>
              <a:latin typeface="Arial (Body)"/>
            </a:endParaRPr>
          </a:p>
          <a:p>
            <a:pPr lvl="1" algn="just"/>
            <a:r>
              <a:rPr lang="en-US" sz="1200" dirty="0">
                <a:latin typeface="Arial (Body)"/>
              </a:rPr>
              <a:t>Crabs apply </a:t>
            </a:r>
            <a:r>
              <a:rPr lang="en-US" sz="1200" dirty="0">
                <a:solidFill>
                  <a:srgbClr val="0070C0"/>
                </a:solidFill>
                <a:latin typeface="Arial (Body)"/>
              </a:rPr>
              <a:t>head and the tail transverse kick </a:t>
            </a:r>
            <a:r>
              <a:rPr lang="en-US" sz="1200" dirty="0">
                <a:latin typeface="Arial (Body)"/>
              </a:rPr>
              <a:t>to proton and electron bunches in opposite directions (in the plane of the crossing angle).</a:t>
            </a:r>
          </a:p>
          <a:p>
            <a:pPr lvl="1" algn="just"/>
            <a:r>
              <a:rPr lang="en-US" sz="1200" dirty="0">
                <a:solidFill>
                  <a:srgbClr val="0070C0"/>
                </a:solidFill>
                <a:latin typeface="Arial (Body)"/>
              </a:rPr>
              <a:t>Correct for crossing angle </a:t>
            </a:r>
            <a:r>
              <a:rPr lang="en-US" sz="1200" dirty="0">
                <a:latin typeface="Arial (Body)"/>
              </a:rPr>
              <a:t>effects</a:t>
            </a:r>
          </a:p>
          <a:p>
            <a:pPr lvl="1" algn="just"/>
            <a:r>
              <a:rPr lang="en-US" sz="1200" dirty="0">
                <a:solidFill>
                  <a:srgbClr val="0070C0"/>
                </a:solidFill>
                <a:latin typeface="Arial (Body)"/>
              </a:rPr>
              <a:t>Restore head-on collision</a:t>
            </a:r>
          </a:p>
          <a:p>
            <a:pPr lvl="1" algn="just"/>
            <a:r>
              <a:rPr lang="en-US" sz="1200" dirty="0">
                <a:latin typeface="Arial (Body)"/>
              </a:rPr>
              <a:t>Achieve </a:t>
            </a:r>
            <a:r>
              <a:rPr lang="en-US" sz="1200" dirty="0">
                <a:solidFill>
                  <a:srgbClr val="0070C0"/>
                </a:solidFill>
                <a:latin typeface="Arial (Body)"/>
              </a:rPr>
              <a:t>maximum luminosity</a:t>
            </a:r>
          </a:p>
          <a:p>
            <a:pPr lvl="1" algn="just"/>
            <a:endParaRPr lang="en-US" sz="1200" dirty="0">
              <a:latin typeface="Arial (Body)"/>
            </a:endParaRPr>
          </a:p>
          <a:p>
            <a:pPr algn="just"/>
            <a:endParaRPr lang="en-US" sz="1200" dirty="0">
              <a:latin typeface="Arial (Body)"/>
            </a:endParaRPr>
          </a:p>
        </p:txBody>
      </p:sp>
      <p:sp>
        <p:nvSpPr>
          <p:cNvPr id="19" name="TextBox 18">
            <a:extLst>
              <a:ext uri="{FF2B5EF4-FFF2-40B4-BE49-F238E27FC236}">
                <a16:creationId xmlns:a16="http://schemas.microsoft.com/office/drawing/2014/main" id="{FCEE72EB-FD59-4ED7-B403-A23E3FB382B3}"/>
              </a:ext>
            </a:extLst>
          </p:cNvPr>
          <p:cNvSpPr txBox="1"/>
          <p:nvPr/>
        </p:nvSpPr>
        <p:spPr>
          <a:xfrm>
            <a:off x="2335134" y="2419386"/>
            <a:ext cx="4157120" cy="261610"/>
          </a:xfrm>
          <a:prstGeom prst="rect">
            <a:avLst/>
          </a:prstGeom>
          <a:solidFill>
            <a:schemeClr val="accent4">
              <a:lumMod val="20000"/>
              <a:lumOff val="80000"/>
            </a:schemeClr>
          </a:solidFill>
        </p:spPr>
        <p:txBody>
          <a:bodyPr wrap="square">
            <a:spAutoFit/>
          </a:bodyPr>
          <a:lstStyle/>
          <a:p>
            <a:pPr marL="342900" lvl="1" indent="0">
              <a:buNone/>
            </a:pPr>
            <a:r>
              <a:rPr lang="en-US" sz="1100" i="1" dirty="0"/>
              <a:t>S.U. De Silva et. al. MOPAB393 IPAC2021 (2021)</a:t>
            </a:r>
          </a:p>
        </p:txBody>
      </p:sp>
      <p:pic>
        <p:nvPicPr>
          <p:cNvPr id="20" name="DCAF5BFF-1B62-4D6A-A20F-FD22EFE40FF4">
            <a:extLst>
              <a:ext uri="{FF2B5EF4-FFF2-40B4-BE49-F238E27FC236}">
                <a16:creationId xmlns:a16="http://schemas.microsoft.com/office/drawing/2014/main" id="{58E19E13-FAA8-475C-B0A9-7C16FAC620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82350" y="2657770"/>
            <a:ext cx="5306962" cy="2859057"/>
          </a:xfrm>
          <a:prstGeom prst="rect">
            <a:avLst/>
          </a:prstGeom>
          <a:noFill/>
          <a:ln>
            <a:noFill/>
          </a:ln>
        </p:spPr>
      </p:pic>
      <p:grpSp>
        <p:nvGrpSpPr>
          <p:cNvPr id="6" name="Group 5">
            <a:extLst>
              <a:ext uri="{FF2B5EF4-FFF2-40B4-BE49-F238E27FC236}">
                <a16:creationId xmlns:a16="http://schemas.microsoft.com/office/drawing/2014/main" id="{A62E207A-B99D-4031-9044-9B7B9F7E9039}"/>
              </a:ext>
            </a:extLst>
          </p:cNvPr>
          <p:cNvGrpSpPr/>
          <p:nvPr/>
        </p:nvGrpSpPr>
        <p:grpSpPr>
          <a:xfrm rot="5724150" flipV="1">
            <a:off x="8433551" y="2864030"/>
            <a:ext cx="125096" cy="843517"/>
            <a:chOff x="7713279" y="3501146"/>
            <a:chExt cx="183894" cy="1385710"/>
          </a:xfrm>
        </p:grpSpPr>
        <p:sp>
          <p:nvSpPr>
            <p:cNvPr id="2" name="Oval 1">
              <a:extLst>
                <a:ext uri="{FF2B5EF4-FFF2-40B4-BE49-F238E27FC236}">
                  <a16:creationId xmlns:a16="http://schemas.microsoft.com/office/drawing/2014/main" id="{B2242A16-80AB-4CE2-B8DF-60A648956F11}"/>
                </a:ext>
              </a:extLst>
            </p:cNvPr>
            <p:cNvSpPr/>
            <p:nvPr/>
          </p:nvSpPr>
          <p:spPr>
            <a:xfrm rot="2089241">
              <a:off x="7713279" y="3501146"/>
              <a:ext cx="177673" cy="138228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Oval 9">
              <a:extLst>
                <a:ext uri="{FF2B5EF4-FFF2-40B4-BE49-F238E27FC236}">
                  <a16:creationId xmlns:a16="http://schemas.microsoft.com/office/drawing/2014/main" id="{CC849D14-1829-4252-AB45-74F7EC24E19F}"/>
                </a:ext>
              </a:extLst>
            </p:cNvPr>
            <p:cNvSpPr/>
            <p:nvPr/>
          </p:nvSpPr>
          <p:spPr>
            <a:xfrm rot="20202617">
              <a:off x="7717848" y="3512571"/>
              <a:ext cx="177673" cy="1368745"/>
            </a:xfrm>
            <a:prstGeom prst="ellipse">
              <a:avLst/>
            </a:prstGeom>
            <a:solidFill>
              <a:srgbClr val="0070C0"/>
            </a:solidFill>
            <a:ln cmpd="dbl">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1" name="Oval 10">
              <a:extLst>
                <a:ext uri="{FF2B5EF4-FFF2-40B4-BE49-F238E27FC236}">
                  <a16:creationId xmlns:a16="http://schemas.microsoft.com/office/drawing/2014/main" id="{A528C014-2383-40AB-BC0D-0697F44679D9}"/>
                </a:ext>
              </a:extLst>
            </p:cNvPr>
            <p:cNvSpPr/>
            <p:nvPr/>
          </p:nvSpPr>
          <p:spPr>
            <a:xfrm rot="2049333">
              <a:off x="7719500" y="3511631"/>
              <a:ext cx="177673" cy="13752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cxnSp>
        <p:nvCxnSpPr>
          <p:cNvPr id="13" name="Straight Arrow Connector 12">
            <a:extLst>
              <a:ext uri="{FF2B5EF4-FFF2-40B4-BE49-F238E27FC236}">
                <a16:creationId xmlns:a16="http://schemas.microsoft.com/office/drawing/2014/main" id="{B483DE4D-A3B7-4154-A28A-EB69E29B75CF}"/>
              </a:ext>
            </a:extLst>
          </p:cNvPr>
          <p:cNvCxnSpPr>
            <a:cxnSpLocks/>
          </p:cNvCxnSpPr>
          <p:nvPr/>
        </p:nvCxnSpPr>
        <p:spPr>
          <a:xfrm flipH="1">
            <a:off x="7945558" y="2923989"/>
            <a:ext cx="1127572" cy="678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9781EF-69E1-43BC-9F05-9CEB2FF3D5ED}"/>
              </a:ext>
            </a:extLst>
          </p:cNvPr>
          <p:cNvCxnSpPr>
            <a:cxnSpLocks/>
          </p:cNvCxnSpPr>
          <p:nvPr/>
        </p:nvCxnSpPr>
        <p:spPr>
          <a:xfrm>
            <a:off x="7994422" y="3004890"/>
            <a:ext cx="1024278" cy="5697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DB24D12-5BE3-49FB-8289-88CF83E2CA24}"/>
              </a:ext>
            </a:extLst>
          </p:cNvPr>
          <p:cNvGrpSpPr/>
          <p:nvPr/>
        </p:nvGrpSpPr>
        <p:grpSpPr>
          <a:xfrm rot="5724150" flipV="1">
            <a:off x="8370031" y="4438202"/>
            <a:ext cx="174938" cy="843517"/>
            <a:chOff x="7713279" y="3501146"/>
            <a:chExt cx="183895" cy="1385710"/>
          </a:xfrm>
          <a:solidFill>
            <a:srgbClr val="7030A0"/>
          </a:solidFill>
        </p:grpSpPr>
        <p:sp>
          <p:nvSpPr>
            <p:cNvPr id="32" name="Oval 31">
              <a:extLst>
                <a:ext uri="{FF2B5EF4-FFF2-40B4-BE49-F238E27FC236}">
                  <a16:creationId xmlns:a16="http://schemas.microsoft.com/office/drawing/2014/main" id="{5348C77F-AABB-4119-88EF-DBAFD2690597}"/>
                </a:ext>
              </a:extLst>
            </p:cNvPr>
            <p:cNvSpPr/>
            <p:nvPr/>
          </p:nvSpPr>
          <p:spPr>
            <a:xfrm rot="324150">
              <a:off x="7713279" y="3501146"/>
              <a:ext cx="177673" cy="138228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4" name="Oval 33">
              <a:extLst>
                <a:ext uri="{FF2B5EF4-FFF2-40B4-BE49-F238E27FC236}">
                  <a16:creationId xmlns:a16="http://schemas.microsoft.com/office/drawing/2014/main" id="{CC66A4EF-5364-4602-8167-2D0056841A3C}"/>
                </a:ext>
              </a:extLst>
            </p:cNvPr>
            <p:cNvSpPr/>
            <p:nvPr/>
          </p:nvSpPr>
          <p:spPr>
            <a:xfrm rot="324150">
              <a:off x="7719501" y="3511630"/>
              <a:ext cx="177673" cy="137522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cxnSp>
        <p:nvCxnSpPr>
          <p:cNvPr id="35" name="Straight Arrow Connector 34">
            <a:extLst>
              <a:ext uri="{FF2B5EF4-FFF2-40B4-BE49-F238E27FC236}">
                <a16:creationId xmlns:a16="http://schemas.microsoft.com/office/drawing/2014/main" id="{443113BB-BBD6-4A8A-A9BB-7044354B5672}"/>
              </a:ext>
            </a:extLst>
          </p:cNvPr>
          <p:cNvCxnSpPr>
            <a:cxnSpLocks/>
          </p:cNvCxnSpPr>
          <p:nvPr/>
        </p:nvCxnSpPr>
        <p:spPr>
          <a:xfrm flipH="1">
            <a:off x="7891128" y="4535234"/>
            <a:ext cx="1127572" cy="678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2C8B4A-2508-4D49-B854-4B0BFC8D5964}"/>
              </a:ext>
            </a:extLst>
          </p:cNvPr>
          <p:cNvCxnSpPr>
            <a:cxnSpLocks/>
          </p:cNvCxnSpPr>
          <p:nvPr/>
        </p:nvCxnSpPr>
        <p:spPr>
          <a:xfrm>
            <a:off x="7994422" y="4583477"/>
            <a:ext cx="1024278" cy="5697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2953BA8-8D36-445D-AE3C-2257006F797E}"/>
              </a:ext>
            </a:extLst>
          </p:cNvPr>
          <p:cNvSpPr txBox="1"/>
          <p:nvPr/>
        </p:nvSpPr>
        <p:spPr>
          <a:xfrm>
            <a:off x="9168794" y="2977675"/>
            <a:ext cx="1159292" cy="646331"/>
          </a:xfrm>
          <a:prstGeom prst="rect">
            <a:avLst/>
          </a:prstGeom>
          <a:noFill/>
        </p:spPr>
        <p:txBody>
          <a:bodyPr wrap="none" rtlCol="0">
            <a:spAutoFit/>
          </a:bodyPr>
          <a:lstStyle/>
          <a:p>
            <a:r>
              <a:rPr lang="en-US" dirty="0"/>
              <a:t> Without </a:t>
            </a:r>
          </a:p>
          <a:p>
            <a:r>
              <a:rPr lang="en-US" dirty="0"/>
              <a:t>Crabbing</a:t>
            </a:r>
          </a:p>
        </p:txBody>
      </p:sp>
      <p:sp>
        <p:nvSpPr>
          <p:cNvPr id="38" name="TextBox 37">
            <a:extLst>
              <a:ext uri="{FF2B5EF4-FFF2-40B4-BE49-F238E27FC236}">
                <a16:creationId xmlns:a16="http://schemas.microsoft.com/office/drawing/2014/main" id="{C900C442-A930-4F6F-ABC4-C5F61186BFF5}"/>
              </a:ext>
            </a:extLst>
          </p:cNvPr>
          <p:cNvSpPr txBox="1"/>
          <p:nvPr/>
        </p:nvSpPr>
        <p:spPr>
          <a:xfrm>
            <a:off x="9209737" y="4524417"/>
            <a:ext cx="1120820" cy="646331"/>
          </a:xfrm>
          <a:prstGeom prst="rect">
            <a:avLst/>
          </a:prstGeom>
          <a:noFill/>
        </p:spPr>
        <p:txBody>
          <a:bodyPr wrap="none" rtlCol="0">
            <a:spAutoFit/>
          </a:bodyPr>
          <a:lstStyle/>
          <a:p>
            <a:r>
              <a:rPr lang="en-US" dirty="0"/>
              <a:t>   With </a:t>
            </a:r>
          </a:p>
          <a:p>
            <a:r>
              <a:rPr lang="en-US" dirty="0"/>
              <a:t>Crabbing</a:t>
            </a:r>
          </a:p>
        </p:txBody>
      </p:sp>
    </p:spTree>
    <p:extLst>
      <p:ext uri="{BB962C8B-B14F-4D97-AF65-F5344CB8AC3E}">
        <p14:creationId xmlns:p14="http://schemas.microsoft.com/office/powerpoint/2010/main" val="22285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049D-6A58-C8E1-8825-79FA4CD0D536}"/>
              </a:ext>
            </a:extLst>
          </p:cNvPr>
          <p:cNvSpPr>
            <a:spLocks noGrp="1"/>
          </p:cNvSpPr>
          <p:nvPr>
            <p:ph type="title"/>
          </p:nvPr>
        </p:nvSpPr>
        <p:spPr>
          <a:xfrm>
            <a:off x="360352" y="28401"/>
            <a:ext cx="10515600" cy="916061"/>
          </a:xfrm>
        </p:spPr>
        <p:txBody>
          <a:bodyPr>
            <a:noAutofit/>
          </a:bodyPr>
          <a:lstStyle/>
          <a:p>
            <a:pPr algn="ctr"/>
            <a:r>
              <a:rPr lang="en-US" dirty="0">
                <a:solidFill>
                  <a:schemeClr val="tx1"/>
                </a:solidFill>
                <a:latin typeface="Century Gothic" panose="020B0502020202020204" pitchFamily="34" charset="0"/>
              </a:rPr>
              <a:t>EIC Crab Cavity Overview</a:t>
            </a:r>
          </a:p>
        </p:txBody>
      </p:sp>
      <p:graphicFrame>
        <p:nvGraphicFramePr>
          <p:cNvPr id="97" name="Table 16">
            <a:extLst>
              <a:ext uri="{FF2B5EF4-FFF2-40B4-BE49-F238E27FC236}">
                <a16:creationId xmlns:a16="http://schemas.microsoft.com/office/drawing/2014/main" id="{F71DC383-6C0B-CA47-F0E5-D3978F157362}"/>
              </a:ext>
            </a:extLst>
          </p:cNvPr>
          <p:cNvGraphicFramePr>
            <a:graphicFrameLocks/>
          </p:cNvGraphicFramePr>
          <p:nvPr>
            <p:extLst/>
          </p:nvPr>
        </p:nvGraphicFramePr>
        <p:xfrm>
          <a:off x="1023903" y="1443138"/>
          <a:ext cx="3137620" cy="1112520"/>
        </p:xfrm>
        <a:graphic>
          <a:graphicData uri="http://schemas.openxmlformats.org/drawingml/2006/table">
            <a:tbl>
              <a:tblPr firstRow="1" bandRow="1">
                <a:tableStyleId>{10A1B5D5-9B99-4C35-A422-299274C87663}</a:tableStyleId>
              </a:tblPr>
              <a:tblGrid>
                <a:gridCol w="774786">
                  <a:extLst>
                    <a:ext uri="{9D8B030D-6E8A-4147-A177-3AD203B41FA5}">
                      <a16:colId xmlns:a16="http://schemas.microsoft.com/office/drawing/2014/main" val="3779145137"/>
                    </a:ext>
                  </a:extLst>
                </a:gridCol>
                <a:gridCol w="1181417">
                  <a:extLst>
                    <a:ext uri="{9D8B030D-6E8A-4147-A177-3AD203B41FA5}">
                      <a16:colId xmlns:a16="http://schemas.microsoft.com/office/drawing/2014/main" val="2938954856"/>
                    </a:ext>
                  </a:extLst>
                </a:gridCol>
                <a:gridCol w="1181417">
                  <a:extLst>
                    <a:ext uri="{9D8B030D-6E8A-4147-A177-3AD203B41FA5}">
                      <a16:colId xmlns:a16="http://schemas.microsoft.com/office/drawing/2014/main" val="620744415"/>
                    </a:ext>
                  </a:extLst>
                </a:gridCol>
              </a:tblGrid>
              <a:tr h="412955">
                <a:tc>
                  <a:txBody>
                    <a:bodyPr/>
                    <a:lstStyle/>
                    <a:p>
                      <a:pPr algn="l"/>
                      <a:r>
                        <a:rPr lang="en-US" sz="1100" dirty="0"/>
                        <a:t>Crab Cavities</a:t>
                      </a:r>
                    </a:p>
                    <a:p>
                      <a:pPr algn="l"/>
                      <a:r>
                        <a:rPr lang="en-US" sz="1100" dirty="0"/>
                        <a:t>(IR6)</a:t>
                      </a:r>
                    </a:p>
                  </a:txBody>
                  <a:tcPr anchor="ctr"/>
                </a:tc>
                <a:tc>
                  <a:txBody>
                    <a:bodyPr/>
                    <a:lstStyle/>
                    <a:p>
                      <a:pPr algn="ctr"/>
                      <a:r>
                        <a:rPr lang="en-US" sz="1100" dirty="0"/>
                        <a:t>HSR</a:t>
                      </a:r>
                    </a:p>
                    <a:p>
                      <a:pPr algn="ctr"/>
                      <a:r>
                        <a:rPr lang="en-US" sz="1100" dirty="0"/>
                        <a:t>(Cavities/CMs)</a:t>
                      </a:r>
                    </a:p>
                  </a:txBody>
                  <a:tcPr anchor="ctr"/>
                </a:tc>
                <a:tc>
                  <a:txBody>
                    <a:bodyPr/>
                    <a:lstStyle/>
                    <a:p>
                      <a:pPr algn="ctr"/>
                      <a:r>
                        <a:rPr lang="en-US" sz="1100" dirty="0"/>
                        <a:t>ESR</a:t>
                      </a:r>
                    </a:p>
                    <a:p>
                      <a:pPr algn="ctr"/>
                      <a:r>
                        <a:rPr lang="en-US" sz="1100" dirty="0"/>
                        <a:t>(Cavities/CMs)</a:t>
                      </a:r>
                    </a:p>
                  </a:txBody>
                  <a:tcPr anchor="ctr"/>
                </a:tc>
                <a:extLst>
                  <a:ext uri="{0D108BD9-81ED-4DB2-BD59-A6C34878D82A}">
                    <a16:rowId xmlns:a16="http://schemas.microsoft.com/office/drawing/2014/main" val="2193701169"/>
                  </a:ext>
                </a:extLst>
              </a:tr>
              <a:tr h="250723">
                <a:tc>
                  <a:txBody>
                    <a:bodyPr/>
                    <a:lstStyle/>
                    <a:p>
                      <a:pPr algn="l"/>
                      <a:r>
                        <a:rPr lang="en-US" sz="1100" dirty="0"/>
                        <a:t>197 MHz</a:t>
                      </a:r>
                    </a:p>
                  </a:txBody>
                  <a:tcPr anchor="ctr"/>
                </a:tc>
                <a:tc>
                  <a:txBody>
                    <a:bodyPr/>
                    <a:lstStyle/>
                    <a:p>
                      <a:pPr algn="ctr"/>
                      <a:r>
                        <a:rPr lang="en-US" sz="1100" dirty="0"/>
                        <a:t>8/4</a:t>
                      </a:r>
                    </a:p>
                  </a:txBody>
                  <a:tcPr anchor="ctr"/>
                </a:tc>
                <a:tc>
                  <a:txBody>
                    <a:bodyPr/>
                    <a:lstStyle/>
                    <a:p>
                      <a:pPr algn="ctr"/>
                      <a:r>
                        <a:rPr lang="en-US" sz="1100" dirty="0"/>
                        <a:t>–</a:t>
                      </a:r>
                    </a:p>
                  </a:txBody>
                  <a:tcPr anchor="ctr"/>
                </a:tc>
                <a:extLst>
                  <a:ext uri="{0D108BD9-81ED-4DB2-BD59-A6C34878D82A}">
                    <a16:rowId xmlns:a16="http://schemas.microsoft.com/office/drawing/2014/main" val="1933280298"/>
                  </a:ext>
                </a:extLst>
              </a:tr>
              <a:tr h="250723">
                <a:tc>
                  <a:txBody>
                    <a:bodyPr/>
                    <a:lstStyle/>
                    <a:p>
                      <a:pPr algn="l"/>
                      <a:r>
                        <a:rPr lang="en-US" sz="1100" dirty="0"/>
                        <a:t>394 MHz</a:t>
                      </a:r>
                    </a:p>
                  </a:txBody>
                  <a:tcPr anchor="ctr"/>
                </a:tc>
                <a:tc>
                  <a:txBody>
                    <a:bodyPr/>
                    <a:lstStyle/>
                    <a:p>
                      <a:pPr algn="ctr"/>
                      <a:r>
                        <a:rPr lang="en-US" sz="1100" dirty="0"/>
                        <a:t>4/4</a:t>
                      </a:r>
                    </a:p>
                  </a:txBody>
                  <a:tcPr anchor="ctr"/>
                </a:tc>
                <a:tc>
                  <a:txBody>
                    <a:bodyPr/>
                    <a:lstStyle/>
                    <a:p>
                      <a:pPr algn="ctr"/>
                      <a:r>
                        <a:rPr lang="en-US" sz="1100" dirty="0"/>
                        <a:t>2/2*</a:t>
                      </a:r>
                    </a:p>
                  </a:txBody>
                  <a:tcPr anchor="ctr"/>
                </a:tc>
                <a:extLst>
                  <a:ext uri="{0D108BD9-81ED-4DB2-BD59-A6C34878D82A}">
                    <a16:rowId xmlns:a16="http://schemas.microsoft.com/office/drawing/2014/main" val="2771241724"/>
                  </a:ext>
                </a:extLst>
              </a:tr>
            </a:tbl>
          </a:graphicData>
        </a:graphic>
      </p:graphicFrame>
      <p:sp>
        <p:nvSpPr>
          <p:cNvPr id="5" name="TextBox 4">
            <a:extLst>
              <a:ext uri="{FF2B5EF4-FFF2-40B4-BE49-F238E27FC236}">
                <a16:creationId xmlns:a16="http://schemas.microsoft.com/office/drawing/2014/main" id="{3E7BBB8B-8DB7-D937-6C9A-970AB22E3B06}"/>
              </a:ext>
            </a:extLst>
          </p:cNvPr>
          <p:cNvSpPr txBox="1"/>
          <p:nvPr/>
        </p:nvSpPr>
        <p:spPr>
          <a:xfrm>
            <a:off x="1023903" y="2598003"/>
            <a:ext cx="2828554" cy="954107"/>
          </a:xfrm>
          <a:prstGeom prst="rect">
            <a:avLst/>
          </a:prstGeom>
          <a:noFill/>
        </p:spPr>
        <p:txBody>
          <a:bodyPr wrap="square">
            <a:spAutoFit/>
          </a:bodyPr>
          <a:lstStyle/>
          <a:p>
            <a:r>
              <a:rPr lang="en-US" sz="1400" dirty="0">
                <a:latin typeface="Century Gothic" panose="020B0502020202020204" pitchFamily="34" charset="0"/>
              </a:rPr>
              <a:t>*or 4/4 for redundancy</a:t>
            </a:r>
          </a:p>
          <a:p>
            <a:pPr marL="285750" indent="-285750"/>
            <a:r>
              <a:rPr lang="en-US" sz="1400" dirty="0">
                <a:latin typeface="Century Gothic" panose="020B0502020202020204" pitchFamily="34" charset="0"/>
              </a:rPr>
              <a:t>HSR:     Hadron Storage Ring</a:t>
            </a:r>
          </a:p>
          <a:p>
            <a:pPr marL="285750" indent="-285750"/>
            <a:r>
              <a:rPr lang="en-US" sz="1400" dirty="0">
                <a:latin typeface="Century Gothic" panose="020B0502020202020204" pitchFamily="34" charset="0"/>
              </a:rPr>
              <a:t>ESR:      Electron Storage Ring</a:t>
            </a:r>
          </a:p>
          <a:p>
            <a:pPr algn="ctr"/>
            <a:endParaRPr lang="en-US" sz="1400" dirty="0">
              <a:latin typeface="Century Gothic" panose="020B0502020202020204" pitchFamily="34" charset="0"/>
            </a:endParaRPr>
          </a:p>
        </p:txBody>
      </p:sp>
      <p:sp>
        <p:nvSpPr>
          <p:cNvPr id="9" name="Content Placeholder 4">
            <a:extLst>
              <a:ext uri="{FF2B5EF4-FFF2-40B4-BE49-F238E27FC236}">
                <a16:creationId xmlns:a16="http://schemas.microsoft.com/office/drawing/2014/main" id="{BE86161E-BC57-858C-8792-91B3F8205F28}"/>
              </a:ext>
            </a:extLst>
          </p:cNvPr>
          <p:cNvSpPr>
            <a:spLocks noGrp="1"/>
          </p:cNvSpPr>
          <p:nvPr>
            <p:ph idx="1"/>
          </p:nvPr>
        </p:nvSpPr>
        <p:spPr>
          <a:xfrm>
            <a:off x="467170" y="3803615"/>
            <a:ext cx="5726896" cy="2338433"/>
          </a:xfrm>
          <a:solidFill>
            <a:schemeClr val="bg1"/>
          </a:solidFill>
        </p:spPr>
        <p:txBody>
          <a:bodyPr>
            <a:noAutofit/>
          </a:bodyPr>
          <a:lstStyle/>
          <a:p>
            <a:pPr marL="0" indent="0" algn="just">
              <a:buNone/>
            </a:pPr>
            <a:r>
              <a:rPr lang="en-US" sz="2000" b="1" i="1" dirty="0">
                <a:solidFill>
                  <a:srgbClr val="0070C0"/>
                </a:solidFill>
                <a:latin typeface="Century Gothic" panose="020B0502020202020204" pitchFamily="34" charset="0"/>
              </a:rPr>
              <a:t>For 197MHz crab cavity</a:t>
            </a:r>
          </a:p>
          <a:p>
            <a:pPr marL="285750" indent="-285750" algn="just"/>
            <a:r>
              <a:rPr lang="en-US" sz="2000" dirty="0">
                <a:latin typeface="Century Gothic" panose="020B0502020202020204" pitchFamily="34" charset="0"/>
              </a:rPr>
              <a:t>Operating voltage per cavity: </a:t>
            </a:r>
            <a:r>
              <a:rPr lang="en-US" sz="2000" b="1" dirty="0">
                <a:latin typeface="Century Gothic" panose="020B0502020202020204" pitchFamily="34" charset="0"/>
              </a:rPr>
              <a:t>8.5</a:t>
            </a:r>
            <a:r>
              <a:rPr lang="en-US" sz="2000" dirty="0">
                <a:latin typeface="Century Gothic" panose="020B0502020202020204" pitchFamily="34" charset="0"/>
              </a:rPr>
              <a:t> MV.</a:t>
            </a:r>
          </a:p>
          <a:p>
            <a:pPr marL="285750" indent="-285750" algn="just"/>
            <a:r>
              <a:rPr lang="en-US" sz="2000" dirty="0">
                <a:latin typeface="Century Gothic" panose="020B0502020202020204" pitchFamily="34" charset="0"/>
              </a:rPr>
              <a:t>Designed specs: 11.5MV per cavity.</a:t>
            </a:r>
          </a:p>
          <a:p>
            <a:pPr marL="285750" indent="-285750" algn="just"/>
            <a:r>
              <a:rPr lang="en-US" sz="2000" dirty="0">
                <a:latin typeface="Century Gothic" panose="020B0502020202020204" pitchFamily="34" charset="0"/>
              </a:rPr>
              <a:t>2 cavities in 1 cryomodule.</a:t>
            </a:r>
          </a:p>
        </p:txBody>
      </p:sp>
      <p:pic>
        <p:nvPicPr>
          <p:cNvPr id="12" name="Picture 11">
            <a:extLst>
              <a:ext uri="{FF2B5EF4-FFF2-40B4-BE49-F238E27FC236}">
                <a16:creationId xmlns:a16="http://schemas.microsoft.com/office/drawing/2014/main" id="{5A4FFB21-7250-432A-A87C-1CEAC13834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20" t="19001" r="4963" b="16708"/>
          <a:stretch/>
        </p:blipFill>
        <p:spPr bwMode="auto">
          <a:xfrm>
            <a:off x="5338813" y="4425111"/>
            <a:ext cx="6656820" cy="189148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CF34E2E-49CA-420E-8F7B-2DF902E7F830}"/>
              </a:ext>
            </a:extLst>
          </p:cNvPr>
          <p:cNvSpPr txBox="1"/>
          <p:nvPr/>
        </p:nvSpPr>
        <p:spPr>
          <a:xfrm>
            <a:off x="6297744" y="5806660"/>
            <a:ext cx="1663233" cy="461665"/>
          </a:xfrm>
          <a:prstGeom prst="rect">
            <a:avLst/>
          </a:prstGeom>
          <a:solidFill>
            <a:schemeClr val="accent4">
              <a:lumMod val="20000"/>
              <a:lumOff val="80000"/>
            </a:schemeClr>
          </a:solidFill>
        </p:spPr>
        <p:txBody>
          <a:bodyPr wrap="square">
            <a:spAutoFit/>
          </a:bodyPr>
          <a:lstStyle/>
          <a:p>
            <a:r>
              <a:rPr lang="en-US" sz="2400" i="1" dirty="0">
                <a:latin typeface="Century Gothic" panose="020B0502020202020204" pitchFamily="34" charset="0"/>
              </a:rPr>
              <a:t>N. Huque</a:t>
            </a:r>
          </a:p>
        </p:txBody>
      </p:sp>
      <p:sp>
        <p:nvSpPr>
          <p:cNvPr id="14" name="Slide Number Placeholder 1">
            <a:extLst>
              <a:ext uri="{FF2B5EF4-FFF2-40B4-BE49-F238E27FC236}">
                <a16:creationId xmlns:a16="http://schemas.microsoft.com/office/drawing/2014/main" id="{7C1FCEA5-007B-4481-9A04-854959CFBBD7}"/>
              </a:ext>
            </a:extLst>
          </p:cNvPr>
          <p:cNvSpPr txBox="1">
            <a:spLocks/>
          </p:cNvSpPr>
          <p:nvPr/>
        </p:nvSpPr>
        <p:spPr>
          <a:xfrm>
            <a:off x="11530018" y="6316595"/>
            <a:ext cx="43248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33A556B-7C63-244D-9B7C-B0EA8042B330}" type="slidenum">
              <a:rPr lang="en-US" smtClean="0"/>
              <a:pPr algn="ctr"/>
              <a:t>5</a:t>
            </a:fld>
            <a:endParaRPr lang="en-US" dirty="0"/>
          </a:p>
        </p:txBody>
      </p:sp>
      <p:sp>
        <p:nvSpPr>
          <p:cNvPr id="11" name="TextBox 10">
            <a:extLst>
              <a:ext uri="{FF2B5EF4-FFF2-40B4-BE49-F238E27FC236}">
                <a16:creationId xmlns:a16="http://schemas.microsoft.com/office/drawing/2014/main" id="{6FD6D59F-C632-462C-8B90-A6B50F0FB803}"/>
              </a:ext>
            </a:extLst>
          </p:cNvPr>
          <p:cNvSpPr txBox="1"/>
          <p:nvPr/>
        </p:nvSpPr>
        <p:spPr>
          <a:xfrm>
            <a:off x="1101832" y="910945"/>
            <a:ext cx="2018822" cy="461665"/>
          </a:xfrm>
          <a:prstGeom prst="rect">
            <a:avLst/>
          </a:prstGeom>
          <a:solidFill>
            <a:schemeClr val="accent4">
              <a:lumMod val="20000"/>
              <a:lumOff val="80000"/>
            </a:schemeClr>
          </a:solidFill>
        </p:spPr>
        <p:txBody>
          <a:bodyPr wrap="square">
            <a:spAutoFit/>
          </a:bodyPr>
          <a:lstStyle/>
          <a:p>
            <a:r>
              <a:rPr lang="en-US" sz="2400" i="1" dirty="0">
                <a:latin typeface="Century Gothic" panose="020B0502020202020204" pitchFamily="34" charset="0"/>
              </a:rPr>
              <a:t>Binping Xiao</a:t>
            </a:r>
          </a:p>
        </p:txBody>
      </p:sp>
      <p:pic>
        <p:nvPicPr>
          <p:cNvPr id="70" name="Picture 69">
            <a:extLst>
              <a:ext uri="{FF2B5EF4-FFF2-40B4-BE49-F238E27FC236}">
                <a16:creationId xmlns:a16="http://schemas.microsoft.com/office/drawing/2014/main" id="{84448F26-CEE3-6B92-9F3E-4CBE762D7457}"/>
              </a:ext>
            </a:extLst>
          </p:cNvPr>
          <p:cNvPicPr>
            <a:picLocks noChangeAspect="1"/>
          </p:cNvPicPr>
          <p:nvPr/>
        </p:nvPicPr>
        <p:blipFill>
          <a:blip r:embed="rId4"/>
          <a:stretch>
            <a:fillRect/>
          </a:stretch>
        </p:blipFill>
        <p:spPr>
          <a:xfrm>
            <a:off x="5688866" y="848153"/>
            <a:ext cx="6265334" cy="3605237"/>
          </a:xfrm>
          <a:prstGeom prst="rect">
            <a:avLst/>
          </a:prstGeom>
        </p:spPr>
      </p:pic>
      <p:cxnSp>
        <p:nvCxnSpPr>
          <p:cNvPr id="8" name="Straight Arrow Connector 7">
            <a:extLst>
              <a:ext uri="{FF2B5EF4-FFF2-40B4-BE49-F238E27FC236}">
                <a16:creationId xmlns:a16="http://schemas.microsoft.com/office/drawing/2014/main" id="{271D61E9-71AF-B99B-336C-72823AE4F96E}"/>
              </a:ext>
            </a:extLst>
          </p:cNvPr>
          <p:cNvCxnSpPr>
            <a:cxnSpLocks/>
          </p:cNvCxnSpPr>
          <p:nvPr/>
        </p:nvCxnSpPr>
        <p:spPr>
          <a:xfrm>
            <a:off x="4161523" y="2648373"/>
            <a:ext cx="3627810" cy="820952"/>
          </a:xfrm>
          <a:prstGeom prst="straightConnector1">
            <a:avLst/>
          </a:prstGeom>
          <a:ln w="254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2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A18CB-ADDB-D20E-730C-E26C559B0E24}"/>
              </a:ext>
            </a:extLst>
          </p:cNvPr>
          <p:cNvSpPr>
            <a:spLocks noGrp="1"/>
          </p:cNvSpPr>
          <p:nvPr>
            <p:ph type="title"/>
          </p:nvPr>
        </p:nvSpPr>
        <p:spPr>
          <a:xfrm>
            <a:off x="894220" y="176107"/>
            <a:ext cx="10515600" cy="590420"/>
          </a:xfrm>
        </p:spPr>
        <p:txBody>
          <a:bodyPr>
            <a:noAutofit/>
          </a:bodyPr>
          <a:lstStyle/>
          <a:p>
            <a:pPr algn="ctr"/>
            <a:r>
              <a:rPr lang="en-US" dirty="0">
                <a:solidFill>
                  <a:schemeClr val="tx1"/>
                </a:solidFill>
                <a:latin typeface="Century Gothic" panose="020B0502020202020204" pitchFamily="34" charset="0"/>
              </a:rPr>
              <a:t>EIC 197 MHz Crab Cavity</a:t>
            </a:r>
            <a:endParaRPr lang="en-US" sz="2800" dirty="0">
              <a:solidFill>
                <a:schemeClr val="tx1"/>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AFB4F5E-04F0-5DF2-3FA6-556E4EC6ADFD}"/>
              </a:ext>
            </a:extLst>
          </p:cNvPr>
          <p:cNvSpPr>
            <a:spLocks noGrp="1"/>
          </p:cNvSpPr>
          <p:nvPr>
            <p:ph idx="1"/>
          </p:nvPr>
        </p:nvSpPr>
        <p:spPr>
          <a:xfrm>
            <a:off x="346609" y="1287992"/>
            <a:ext cx="6948825" cy="2880987"/>
          </a:xfrm>
        </p:spPr>
        <p:txBody>
          <a:bodyPr>
            <a:normAutofit/>
          </a:bodyPr>
          <a:lstStyle/>
          <a:p>
            <a:r>
              <a:rPr lang="en-US" dirty="0">
                <a:solidFill>
                  <a:srgbClr val="0070C0"/>
                </a:solidFill>
                <a:latin typeface="Century Gothic" panose="020B0502020202020204" pitchFamily="34" charset="0"/>
              </a:rPr>
              <a:t>Two field probes</a:t>
            </a:r>
            <a:r>
              <a:rPr lang="en-US" dirty="0">
                <a:latin typeface="Century Gothic" panose="020B0502020202020204" pitchFamily="34" charset="0"/>
              </a:rPr>
              <a:t> designed to extract </a:t>
            </a:r>
            <a:r>
              <a:rPr lang="en-US" dirty="0">
                <a:solidFill>
                  <a:srgbClr val="0070C0"/>
                </a:solidFill>
                <a:latin typeface="Century Gothic" panose="020B0502020202020204" pitchFamily="34" charset="0"/>
              </a:rPr>
              <a:t>5 W</a:t>
            </a:r>
            <a:r>
              <a:rPr lang="en-US" dirty="0">
                <a:latin typeface="Century Gothic" panose="020B0502020202020204" pitchFamily="34" charset="0"/>
              </a:rPr>
              <a:t> each at 11.5 MV.</a:t>
            </a:r>
          </a:p>
          <a:p>
            <a:r>
              <a:rPr lang="en-US" dirty="0">
                <a:latin typeface="Century Gothic" panose="020B0502020202020204" pitchFamily="34" charset="0"/>
              </a:rPr>
              <a:t>One FPC port </a:t>
            </a:r>
          </a:p>
          <a:p>
            <a:pPr algn="just"/>
            <a:r>
              <a:rPr lang="en-US" dirty="0">
                <a:latin typeface="Century Gothic" panose="020B0502020202020204" pitchFamily="34" charset="0"/>
              </a:rPr>
              <a:t>47 kW with 50 Hz microphonics and 0.6 mm beam offset, 1.75e6 FPC </a:t>
            </a:r>
            <a:r>
              <a:rPr lang="en-US" dirty="0" err="1">
                <a:latin typeface="Century Gothic" panose="020B0502020202020204" pitchFamily="34" charset="0"/>
              </a:rPr>
              <a:t>Q</a:t>
            </a:r>
            <a:r>
              <a:rPr lang="en-US" baseline="-25000" dirty="0" err="1">
                <a:latin typeface="Century Gothic" panose="020B0502020202020204" pitchFamily="34" charset="0"/>
              </a:rPr>
              <a:t>ext</a:t>
            </a:r>
            <a:r>
              <a:rPr lang="en-US" dirty="0">
                <a:latin typeface="Century Gothic" panose="020B0502020202020204" pitchFamily="34" charset="0"/>
              </a:rPr>
              <a:t>, 11.5 MV crabbing voltage, 1 A beam.</a:t>
            </a:r>
          </a:p>
          <a:p>
            <a:pPr algn="just"/>
            <a:endParaRPr lang="en-US" dirty="0">
              <a:latin typeface="Century Gothic" panose="020B0502020202020204" pitchFamily="34" charset="0"/>
            </a:endParaRPr>
          </a:p>
        </p:txBody>
      </p:sp>
      <p:graphicFrame>
        <p:nvGraphicFramePr>
          <p:cNvPr id="6" name="Table 6">
            <a:extLst>
              <a:ext uri="{FF2B5EF4-FFF2-40B4-BE49-F238E27FC236}">
                <a16:creationId xmlns:a16="http://schemas.microsoft.com/office/drawing/2014/main" id="{9D7021B5-B4F4-989E-74D5-9485DFEF73E3}"/>
              </a:ext>
            </a:extLst>
          </p:cNvPr>
          <p:cNvGraphicFramePr>
            <a:graphicFrameLocks noGrp="1"/>
          </p:cNvGraphicFramePr>
          <p:nvPr>
            <p:extLst/>
          </p:nvPr>
        </p:nvGraphicFramePr>
        <p:xfrm>
          <a:off x="7437540" y="1809458"/>
          <a:ext cx="4379888" cy="4358640"/>
        </p:xfrm>
        <a:graphic>
          <a:graphicData uri="http://schemas.openxmlformats.org/drawingml/2006/table">
            <a:tbl>
              <a:tblPr firstRow="1" bandRow="1">
                <a:tableStyleId>{93296810-A885-4BE3-A3E7-6D5BEEA58F35}</a:tableStyleId>
              </a:tblPr>
              <a:tblGrid>
                <a:gridCol w="2277836">
                  <a:extLst>
                    <a:ext uri="{9D8B030D-6E8A-4147-A177-3AD203B41FA5}">
                      <a16:colId xmlns:a16="http://schemas.microsoft.com/office/drawing/2014/main" val="976905251"/>
                    </a:ext>
                  </a:extLst>
                </a:gridCol>
                <a:gridCol w="1069521">
                  <a:extLst>
                    <a:ext uri="{9D8B030D-6E8A-4147-A177-3AD203B41FA5}">
                      <a16:colId xmlns:a16="http://schemas.microsoft.com/office/drawing/2014/main" val="1063115215"/>
                    </a:ext>
                  </a:extLst>
                </a:gridCol>
                <a:gridCol w="1032531">
                  <a:extLst>
                    <a:ext uri="{9D8B030D-6E8A-4147-A177-3AD203B41FA5}">
                      <a16:colId xmlns:a16="http://schemas.microsoft.com/office/drawing/2014/main" val="686864998"/>
                    </a:ext>
                  </a:extLst>
                </a:gridCol>
              </a:tblGrid>
              <a:tr h="162764">
                <a:tc>
                  <a:txBody>
                    <a:bodyPr/>
                    <a:lstStyle/>
                    <a:p>
                      <a:r>
                        <a:rPr lang="en-US" sz="1600" dirty="0"/>
                        <a:t>RF Property</a:t>
                      </a:r>
                      <a:endParaRPr lang="en-US" sz="1600" dirty="0">
                        <a:latin typeface="Century Gothic" panose="020B0502020202020204" pitchFamily="34" charset="0"/>
                      </a:endParaRPr>
                    </a:p>
                  </a:txBody>
                  <a:tcPr anchor="ctr"/>
                </a:tc>
                <a:tc gridSpan="2">
                  <a:txBody>
                    <a:bodyPr/>
                    <a:lstStyle/>
                    <a:p>
                      <a:pPr algn="ctr"/>
                      <a:r>
                        <a:rPr lang="en-US" sz="1600" dirty="0">
                          <a:solidFill>
                            <a:schemeClr val="bg1"/>
                          </a:solidFill>
                        </a:rPr>
                        <a:t>Value</a:t>
                      </a:r>
                      <a:endParaRPr lang="en-US" sz="1600" dirty="0">
                        <a:solidFill>
                          <a:srgbClr val="FF0000"/>
                        </a:solidFill>
                        <a:latin typeface="Century Gothic" panose="020B0502020202020204" pitchFamily="34" charset="0"/>
                      </a:endParaRPr>
                    </a:p>
                  </a:txBody>
                  <a:tcPr anchor="ctr"/>
                </a:tc>
                <a:tc hMerge="1">
                  <a:txBody>
                    <a:bodyPr/>
                    <a:lstStyle/>
                    <a:p>
                      <a:pPr algn="ctr"/>
                      <a:endParaRPr lang="en-US" sz="1600" dirty="0">
                        <a:solidFill>
                          <a:srgbClr val="FF0000"/>
                        </a:solidFill>
                        <a:latin typeface="Century Gothic" panose="020B0502020202020204" pitchFamily="34" charset="0"/>
                      </a:endParaRPr>
                    </a:p>
                  </a:txBody>
                  <a:tcPr anchor="ctr"/>
                </a:tc>
                <a:extLst>
                  <a:ext uri="{0D108BD9-81ED-4DB2-BD59-A6C34878D82A}">
                    <a16:rowId xmlns:a16="http://schemas.microsoft.com/office/drawing/2014/main" val="1512810614"/>
                  </a:ext>
                </a:extLst>
              </a:tr>
              <a:tr h="315468">
                <a:tc>
                  <a:txBody>
                    <a:bodyPr/>
                    <a:lstStyle/>
                    <a:p>
                      <a:r>
                        <a:rPr lang="en-US" sz="1600" dirty="0"/>
                        <a:t>V</a:t>
                      </a:r>
                      <a:r>
                        <a:rPr lang="en-US" sz="1600" baseline="-25000" dirty="0"/>
                        <a:t>t</a:t>
                      </a:r>
                      <a:r>
                        <a:rPr lang="en-US" sz="1600" baseline="0" dirty="0"/>
                        <a:t> [MV]</a:t>
                      </a:r>
                      <a:endParaRPr lang="en-US" sz="1600" baseline="-25000" dirty="0">
                        <a:latin typeface="Century Gothic" panose="020B0502020202020204" pitchFamily="34" charset="0"/>
                      </a:endParaRPr>
                    </a:p>
                  </a:txBody>
                  <a:tcPr anchor="ctr"/>
                </a:tc>
                <a:tc>
                  <a:txBody>
                    <a:bodyPr/>
                    <a:lstStyle/>
                    <a:p>
                      <a:pPr algn="ctr"/>
                      <a:r>
                        <a:rPr lang="en-US" sz="1600" dirty="0"/>
                        <a:t>8.5</a:t>
                      </a:r>
                      <a:endParaRPr lang="en-US" sz="1600" dirty="0">
                        <a:latin typeface="Century Gothic" panose="020B0502020202020204" pitchFamily="34" charset="0"/>
                      </a:endParaRPr>
                    </a:p>
                  </a:txBody>
                  <a:tcPr anchor="ctr"/>
                </a:tc>
                <a:tc>
                  <a:txBody>
                    <a:bodyPr/>
                    <a:lstStyle/>
                    <a:p>
                      <a:pPr algn="ctr"/>
                      <a:r>
                        <a:rPr lang="en-US" sz="1600"/>
                        <a:t>11.5</a:t>
                      </a:r>
                      <a:endParaRPr lang="en-US" sz="1600" dirty="0">
                        <a:latin typeface="Century Gothic" panose="020B0502020202020204" pitchFamily="34" charset="0"/>
                      </a:endParaRPr>
                    </a:p>
                  </a:txBody>
                  <a:tcPr anchor="ctr"/>
                </a:tc>
                <a:extLst>
                  <a:ext uri="{0D108BD9-81ED-4DB2-BD59-A6C34878D82A}">
                    <a16:rowId xmlns:a16="http://schemas.microsoft.com/office/drawing/2014/main" val="4201921018"/>
                  </a:ext>
                </a:extLst>
              </a:tr>
              <a:tr h="315468">
                <a:tc>
                  <a:txBody>
                    <a:bodyPr/>
                    <a:lstStyle/>
                    <a:p>
                      <a:r>
                        <a:rPr lang="en-US" sz="1600" dirty="0"/>
                        <a:t>E</a:t>
                      </a:r>
                      <a:r>
                        <a:rPr lang="en-US" sz="1600" baseline="-25000" dirty="0"/>
                        <a:t>p</a:t>
                      </a:r>
                      <a:r>
                        <a:rPr lang="en-US" sz="1600" baseline="0" dirty="0"/>
                        <a:t> [MV/m]</a:t>
                      </a:r>
                      <a:endParaRPr lang="en-US" sz="1600" baseline="-25000" dirty="0">
                        <a:latin typeface="Century Gothic" panose="020B0502020202020204" pitchFamily="34" charset="0"/>
                      </a:endParaRPr>
                    </a:p>
                  </a:txBody>
                  <a:tcPr anchor="ctr"/>
                </a:tc>
                <a:tc>
                  <a:txBody>
                    <a:bodyPr/>
                    <a:lstStyle/>
                    <a:p>
                      <a:pPr algn="ctr"/>
                      <a:r>
                        <a:rPr lang="en-US" sz="1600" dirty="0"/>
                        <a:t>33.2</a:t>
                      </a:r>
                      <a:endParaRPr lang="en-US" sz="1600" dirty="0">
                        <a:latin typeface="Century Gothic" panose="020B0502020202020204" pitchFamily="34" charset="0"/>
                      </a:endParaRPr>
                    </a:p>
                  </a:txBody>
                  <a:tcPr anchor="ctr"/>
                </a:tc>
                <a:tc>
                  <a:txBody>
                    <a:bodyPr/>
                    <a:lstStyle/>
                    <a:p>
                      <a:pPr algn="ctr"/>
                      <a:r>
                        <a:rPr lang="en-US" sz="1600" dirty="0"/>
                        <a:t>44.9</a:t>
                      </a:r>
                      <a:endParaRPr lang="en-US" sz="1600" dirty="0">
                        <a:latin typeface="Century Gothic" panose="020B0502020202020204" pitchFamily="34" charset="0"/>
                      </a:endParaRPr>
                    </a:p>
                  </a:txBody>
                  <a:tcPr anchor="ctr"/>
                </a:tc>
                <a:extLst>
                  <a:ext uri="{0D108BD9-81ED-4DB2-BD59-A6C34878D82A}">
                    <a16:rowId xmlns:a16="http://schemas.microsoft.com/office/drawing/2014/main" val="775454880"/>
                  </a:ext>
                </a:extLst>
              </a:tr>
              <a:tr h="315468">
                <a:tc>
                  <a:txBody>
                    <a:bodyPr/>
                    <a:lstStyle/>
                    <a:p>
                      <a:r>
                        <a:rPr lang="en-US" sz="1600" dirty="0"/>
                        <a:t>B</a:t>
                      </a:r>
                      <a:r>
                        <a:rPr lang="en-US" sz="1600" baseline="-25000" dirty="0"/>
                        <a:t>p</a:t>
                      </a:r>
                      <a:r>
                        <a:rPr lang="en-US" sz="1600" baseline="0" dirty="0"/>
                        <a:t> [</a:t>
                      </a:r>
                      <a:r>
                        <a:rPr lang="en-US" sz="1600" baseline="0" dirty="0" err="1"/>
                        <a:t>mT</a:t>
                      </a:r>
                      <a:r>
                        <a:rPr lang="en-US" sz="1600" baseline="0" dirty="0"/>
                        <a:t>]</a:t>
                      </a:r>
                      <a:endParaRPr lang="en-US" sz="1600" baseline="0" dirty="0">
                        <a:latin typeface="Century Gothic" panose="020B0502020202020204" pitchFamily="34" charset="0"/>
                      </a:endParaRPr>
                    </a:p>
                  </a:txBody>
                  <a:tcPr anchor="ctr"/>
                </a:tc>
                <a:tc>
                  <a:txBody>
                    <a:bodyPr/>
                    <a:lstStyle/>
                    <a:p>
                      <a:pPr algn="ctr"/>
                      <a:r>
                        <a:rPr lang="en-US" sz="1600" dirty="0"/>
                        <a:t>60.1</a:t>
                      </a:r>
                      <a:endParaRPr lang="en-US" sz="1600" dirty="0">
                        <a:latin typeface="Century Gothic" panose="020B0502020202020204" pitchFamily="34" charset="0"/>
                      </a:endParaRPr>
                    </a:p>
                  </a:txBody>
                  <a:tcPr anchor="ctr"/>
                </a:tc>
                <a:tc>
                  <a:txBody>
                    <a:bodyPr/>
                    <a:lstStyle/>
                    <a:p>
                      <a:pPr algn="ctr"/>
                      <a:r>
                        <a:rPr lang="en-US" sz="1600" dirty="0"/>
                        <a:t>81.3</a:t>
                      </a:r>
                      <a:endParaRPr lang="en-US" sz="1600" dirty="0">
                        <a:latin typeface="Century Gothic" panose="020B0502020202020204" pitchFamily="34" charset="0"/>
                      </a:endParaRPr>
                    </a:p>
                  </a:txBody>
                  <a:tcPr anchor="ctr"/>
                </a:tc>
                <a:extLst>
                  <a:ext uri="{0D108BD9-81ED-4DB2-BD59-A6C34878D82A}">
                    <a16:rowId xmlns:a16="http://schemas.microsoft.com/office/drawing/2014/main" val="2249999000"/>
                  </a:ext>
                </a:extLst>
              </a:tr>
              <a:tr h="315468">
                <a:tc>
                  <a:txBody>
                    <a:bodyPr/>
                    <a:lstStyle/>
                    <a:p>
                      <a:endParaRPr lang="en-US" sz="1600" baseline="0" dirty="0">
                        <a:latin typeface="Century Gothic" panose="020B0502020202020204" pitchFamily="34" charset="0"/>
                      </a:endParaRPr>
                    </a:p>
                  </a:txBody>
                  <a:tcPr anchor="ctr"/>
                </a:tc>
                <a:tc>
                  <a:txBody>
                    <a:bodyPr/>
                    <a:lstStyle/>
                    <a:p>
                      <a:pPr algn="ctr"/>
                      <a:endParaRPr lang="en-US" sz="1600" dirty="0">
                        <a:latin typeface="Century Gothic" panose="020B0502020202020204" pitchFamily="34" charset="0"/>
                      </a:endParaRPr>
                    </a:p>
                  </a:txBody>
                  <a:tcPr anchor="ctr"/>
                </a:tc>
                <a:tc>
                  <a:txBody>
                    <a:bodyPr/>
                    <a:lstStyle/>
                    <a:p>
                      <a:pPr algn="ctr"/>
                      <a:endParaRPr lang="en-US" sz="1600" dirty="0">
                        <a:latin typeface="Century Gothic" panose="020B0502020202020204" pitchFamily="34" charset="0"/>
                      </a:endParaRPr>
                    </a:p>
                  </a:txBody>
                  <a:tcPr anchor="ctr"/>
                </a:tc>
                <a:extLst>
                  <a:ext uri="{0D108BD9-81ED-4DB2-BD59-A6C34878D82A}">
                    <a16:rowId xmlns:a16="http://schemas.microsoft.com/office/drawing/2014/main" val="1693600576"/>
                  </a:ext>
                </a:extLst>
              </a:tr>
              <a:tr h="315468">
                <a:tc>
                  <a:txBody>
                    <a:bodyPr/>
                    <a:lstStyle/>
                    <a:p>
                      <a:r>
                        <a:rPr lang="en-US" sz="1600" kern="1200" dirty="0">
                          <a:solidFill>
                            <a:schemeClr val="dk1"/>
                          </a:solidFill>
                        </a:rPr>
                        <a:t>Total </a:t>
                      </a:r>
                      <a:r>
                        <a:rPr lang="en-US" sz="1600" dirty="0"/>
                        <a:t>V</a:t>
                      </a:r>
                      <a:r>
                        <a:rPr lang="en-US" sz="1600" baseline="-25000" dirty="0"/>
                        <a:t>t</a:t>
                      </a:r>
                      <a:r>
                        <a:rPr lang="en-US" sz="1600" kern="1200" dirty="0">
                          <a:solidFill>
                            <a:schemeClr val="dk1"/>
                          </a:solidFill>
                        </a:rPr>
                        <a:t> [MV]</a:t>
                      </a:r>
                      <a:endParaRPr lang="en-US" sz="1600" kern="1200" dirty="0">
                        <a:solidFill>
                          <a:schemeClr val="dk1"/>
                        </a:solidFill>
                        <a:latin typeface="Century Gothic" panose="020B0502020202020204" pitchFamily="34" charset="0"/>
                        <a:ea typeface="+mn-ea"/>
                        <a:cs typeface="+mn-cs"/>
                      </a:endParaRPr>
                    </a:p>
                  </a:txBody>
                  <a:tcPr anchor="ctr"/>
                </a:tc>
                <a:tc gridSpan="2">
                  <a:txBody>
                    <a:bodyPr/>
                    <a:lstStyle/>
                    <a:p>
                      <a:pPr marL="0" algn="ctr" defTabSz="914400" rtl="0" eaLnBrk="1" latinLnBrk="0" hangingPunct="1"/>
                      <a:r>
                        <a:rPr lang="en-US" sz="1600" kern="1200" dirty="0">
                          <a:solidFill>
                            <a:schemeClr val="dk1"/>
                          </a:solidFill>
                        </a:rPr>
                        <a:t>34</a:t>
                      </a:r>
                      <a:endParaRPr lang="en-US" sz="1600" kern="1200" dirty="0">
                        <a:solidFill>
                          <a:schemeClr val="dk1"/>
                        </a:solidFill>
                        <a:latin typeface="Century Gothic" panose="020B0502020202020204" pitchFamily="34" charset="0"/>
                        <a:ea typeface="+mn-ea"/>
                        <a:cs typeface="+mn-cs"/>
                      </a:endParaRPr>
                    </a:p>
                  </a:txBody>
                  <a:tcPr anchor="ctr"/>
                </a:tc>
                <a:tc hMerge="1">
                  <a:txBody>
                    <a:bodyPr/>
                    <a:lstStyle/>
                    <a:p>
                      <a:pPr marL="0" algn="ctr" defTabSz="914400" rtl="0" eaLnBrk="1" latinLnBrk="0" hangingPunct="1"/>
                      <a:endParaRPr lang="en-US" sz="1600" kern="1200" dirty="0">
                        <a:solidFill>
                          <a:schemeClr val="dk1"/>
                        </a:solidFill>
                        <a:latin typeface="Century Gothic" panose="020B0502020202020204" pitchFamily="34" charset="0"/>
                        <a:ea typeface="+mn-ea"/>
                        <a:cs typeface="+mn-cs"/>
                      </a:endParaRPr>
                    </a:p>
                  </a:txBody>
                  <a:tcPr anchor="ctr"/>
                </a:tc>
                <a:extLst>
                  <a:ext uri="{0D108BD9-81ED-4DB2-BD59-A6C34878D82A}">
                    <a16:rowId xmlns:a16="http://schemas.microsoft.com/office/drawing/2014/main" val="4112954757"/>
                  </a:ext>
                </a:extLst>
              </a:tr>
              <a:tr h="315468">
                <a:tc>
                  <a:txBody>
                    <a:bodyPr/>
                    <a:lstStyle/>
                    <a:p>
                      <a:r>
                        <a:rPr lang="en-US" sz="1600" kern="1200" dirty="0">
                          <a:solidFill>
                            <a:schemeClr val="dk1"/>
                          </a:solidFill>
                        </a:rPr>
                        <a:t>No. of cavities</a:t>
                      </a:r>
                      <a:endParaRPr lang="en-US" sz="1600" kern="1200" dirty="0">
                        <a:solidFill>
                          <a:schemeClr val="dk1"/>
                        </a:solidFill>
                        <a:latin typeface="Century Gothic" panose="020B0502020202020204" pitchFamily="34" charset="0"/>
                        <a:ea typeface="+mn-ea"/>
                        <a:cs typeface="+mn-cs"/>
                      </a:endParaRPr>
                    </a:p>
                  </a:txBody>
                  <a:tcPr anchor="ctr"/>
                </a:tc>
                <a:tc>
                  <a:txBody>
                    <a:bodyPr/>
                    <a:lstStyle/>
                    <a:p>
                      <a:pPr algn="ctr"/>
                      <a:r>
                        <a:rPr lang="en-US" sz="1600" dirty="0"/>
                        <a:t>4</a:t>
                      </a:r>
                      <a:endParaRPr lang="en-US" sz="1600" dirty="0">
                        <a:latin typeface="Century Gothic" panose="020B0502020202020204" pitchFamily="34" charset="0"/>
                      </a:endParaRPr>
                    </a:p>
                  </a:txBody>
                  <a:tcPr anchor="ctr"/>
                </a:tc>
                <a:tc>
                  <a:txBody>
                    <a:bodyPr/>
                    <a:lstStyle/>
                    <a:p>
                      <a:pPr algn="ctr"/>
                      <a:r>
                        <a:rPr lang="en-US" sz="1600"/>
                        <a:t>3</a:t>
                      </a:r>
                      <a:endParaRPr lang="en-US" sz="1600" dirty="0">
                        <a:latin typeface="Century Gothic" panose="020B0502020202020204" pitchFamily="34" charset="0"/>
                      </a:endParaRPr>
                    </a:p>
                  </a:txBody>
                  <a:tcPr anchor="ctr"/>
                </a:tc>
                <a:extLst>
                  <a:ext uri="{0D108BD9-81ED-4DB2-BD59-A6C34878D82A}">
                    <a16:rowId xmlns:a16="http://schemas.microsoft.com/office/drawing/2014/main" val="728163352"/>
                  </a:ext>
                </a:extLst>
              </a:tr>
              <a:tr h="315468">
                <a:tc>
                  <a:txBody>
                    <a:bodyPr/>
                    <a:lstStyle/>
                    <a:p>
                      <a:endParaRPr lang="en-US" sz="1600" kern="1200" dirty="0">
                        <a:solidFill>
                          <a:schemeClr val="dk1"/>
                        </a:solidFill>
                        <a:latin typeface="Century Gothic" panose="020B0502020202020204" pitchFamily="34" charset="0"/>
                        <a:ea typeface="+mn-ea"/>
                        <a:cs typeface="+mn-cs"/>
                      </a:endParaRPr>
                    </a:p>
                  </a:txBody>
                  <a:tcPr anchor="ctr"/>
                </a:tc>
                <a:tc>
                  <a:txBody>
                    <a:bodyPr/>
                    <a:lstStyle/>
                    <a:p>
                      <a:pPr algn="ctr"/>
                      <a:endParaRPr lang="en-US" sz="1600" dirty="0">
                        <a:latin typeface="Century Gothic" panose="020B0502020202020204" pitchFamily="34" charset="0"/>
                      </a:endParaRPr>
                    </a:p>
                  </a:txBody>
                  <a:tcPr anchor="ctr"/>
                </a:tc>
                <a:tc>
                  <a:txBody>
                    <a:bodyPr/>
                    <a:lstStyle/>
                    <a:p>
                      <a:pPr algn="ctr"/>
                      <a:endParaRPr lang="en-US" sz="1600" dirty="0">
                        <a:latin typeface="Century Gothic" panose="020B0502020202020204" pitchFamily="34" charset="0"/>
                      </a:endParaRPr>
                    </a:p>
                  </a:txBody>
                  <a:tcPr anchor="ctr"/>
                </a:tc>
                <a:extLst>
                  <a:ext uri="{0D108BD9-81ED-4DB2-BD59-A6C34878D82A}">
                    <a16:rowId xmlns:a16="http://schemas.microsoft.com/office/drawing/2014/main" val="3760416918"/>
                  </a:ext>
                </a:extLst>
              </a:tr>
              <a:tr h="315468">
                <a:tc>
                  <a:txBody>
                    <a:bodyPr/>
                    <a:lstStyle/>
                    <a:p>
                      <a:r>
                        <a:rPr lang="en-US" sz="1600" baseline="0" dirty="0"/>
                        <a:t>Operating Temp. [K]</a:t>
                      </a:r>
                      <a:endParaRPr lang="en-US" sz="1600" baseline="0" dirty="0">
                        <a:latin typeface="Century Gothic" panose="020B0502020202020204" pitchFamily="34" charset="0"/>
                      </a:endParaRPr>
                    </a:p>
                  </a:txBody>
                  <a:tcPr anchor="ctr"/>
                </a:tc>
                <a:tc gridSpan="2">
                  <a:txBody>
                    <a:bodyPr/>
                    <a:lstStyle/>
                    <a:p>
                      <a:pPr algn="ctr"/>
                      <a:r>
                        <a:rPr lang="en-US" sz="1600" dirty="0"/>
                        <a:t>2.05</a:t>
                      </a:r>
                      <a:endParaRPr lang="en-US" sz="1600" dirty="0">
                        <a:latin typeface="Century Gothic" panose="020B0502020202020204" pitchFamily="34" charset="0"/>
                      </a:endParaRPr>
                    </a:p>
                  </a:txBody>
                  <a:tcPr anchor="ctr"/>
                </a:tc>
                <a:tc hMerge="1">
                  <a:txBody>
                    <a:bodyPr/>
                    <a:lstStyle/>
                    <a:p>
                      <a:pPr algn="ctr"/>
                      <a:endParaRPr lang="en-US" sz="1600" dirty="0">
                        <a:latin typeface="Century Gothic" panose="020B0502020202020204" pitchFamily="34" charset="0"/>
                      </a:endParaRPr>
                    </a:p>
                  </a:txBody>
                  <a:tcPr anchor="ctr"/>
                </a:tc>
                <a:extLst>
                  <a:ext uri="{0D108BD9-81ED-4DB2-BD59-A6C34878D82A}">
                    <a16:rowId xmlns:a16="http://schemas.microsoft.com/office/drawing/2014/main" val="247587288"/>
                  </a:ext>
                </a:extLst>
              </a:tr>
              <a:tr h="315468">
                <a:tc>
                  <a:txBody>
                    <a:bodyPr/>
                    <a:lstStyle/>
                    <a:p>
                      <a:r>
                        <a:rPr lang="en-US" sz="1600" baseline="0" dirty="0"/>
                        <a:t>Stored Energy [J]</a:t>
                      </a:r>
                      <a:endParaRPr lang="en-US" sz="1600" baseline="0" dirty="0">
                        <a:latin typeface="Century Gothic" panose="020B0502020202020204" pitchFamily="34" charset="0"/>
                      </a:endParaRPr>
                    </a:p>
                  </a:txBody>
                  <a:tcPr anchor="ctr"/>
                </a:tc>
                <a:tc>
                  <a:txBody>
                    <a:bodyPr/>
                    <a:lstStyle/>
                    <a:p>
                      <a:pPr algn="ctr"/>
                      <a:r>
                        <a:rPr lang="en-US" sz="1600" dirty="0"/>
                        <a:t>50.3</a:t>
                      </a:r>
                      <a:endParaRPr lang="en-US" sz="1600" dirty="0">
                        <a:latin typeface="Century Gothic" panose="020B0502020202020204" pitchFamily="34" charset="0"/>
                      </a:endParaRPr>
                    </a:p>
                  </a:txBody>
                  <a:tcPr anchor="ctr"/>
                </a:tc>
                <a:tc>
                  <a:txBody>
                    <a:bodyPr/>
                    <a:lstStyle/>
                    <a:p>
                      <a:pPr algn="ctr"/>
                      <a:r>
                        <a:rPr lang="en-US" sz="1600" dirty="0"/>
                        <a:t>92</a:t>
                      </a:r>
                      <a:endParaRPr lang="en-US" sz="1600" dirty="0">
                        <a:latin typeface="Century Gothic" panose="020B0502020202020204" pitchFamily="34" charset="0"/>
                      </a:endParaRPr>
                    </a:p>
                  </a:txBody>
                  <a:tcPr anchor="ctr"/>
                </a:tc>
                <a:extLst>
                  <a:ext uri="{0D108BD9-81ED-4DB2-BD59-A6C34878D82A}">
                    <a16:rowId xmlns:a16="http://schemas.microsoft.com/office/drawing/2014/main" val="788814642"/>
                  </a:ext>
                </a:extLst>
              </a:tr>
              <a:tr h="315468">
                <a:tc>
                  <a:txBody>
                    <a:bodyPr/>
                    <a:lstStyle/>
                    <a:p>
                      <a:r>
                        <a:rPr lang="en-US" sz="1600" baseline="0" dirty="0"/>
                        <a:t>R</a:t>
                      </a:r>
                      <a:r>
                        <a:rPr lang="en-US" sz="1600" baseline="-25000" dirty="0"/>
                        <a:t>s</a:t>
                      </a:r>
                      <a:r>
                        <a:rPr lang="en-US" sz="1600" baseline="0" dirty="0"/>
                        <a:t> [</a:t>
                      </a:r>
                      <a:r>
                        <a:rPr lang="el-GR" sz="1600" baseline="0" dirty="0"/>
                        <a:t>Ω</a:t>
                      </a:r>
                      <a:r>
                        <a:rPr lang="en-US" sz="1600" baseline="0" dirty="0"/>
                        <a:t>] (R</a:t>
                      </a:r>
                      <a:r>
                        <a:rPr lang="en-US" sz="1600" baseline="-25000" dirty="0"/>
                        <a:t>BCS</a:t>
                      </a:r>
                      <a:r>
                        <a:rPr lang="en-US" sz="1600" baseline="0" dirty="0"/>
                        <a:t> = 0.4 n</a:t>
                      </a:r>
                      <a:r>
                        <a:rPr lang="el-GR" sz="1600" baseline="0" dirty="0"/>
                        <a:t>Ω</a:t>
                      </a:r>
                      <a:r>
                        <a:rPr lang="en-US" sz="1600" baseline="0" dirty="0"/>
                        <a:t>)</a:t>
                      </a:r>
                      <a:endParaRPr lang="en-US" sz="1600" baseline="0" dirty="0">
                        <a:latin typeface="Century Gothic" panose="020B0502020202020204" pitchFamily="34" charset="0"/>
                      </a:endParaRPr>
                    </a:p>
                  </a:txBody>
                  <a:tcPr anchor="ctr"/>
                </a:tc>
                <a:tc gridSpan="2">
                  <a:txBody>
                    <a:bodyPr/>
                    <a:lstStyle/>
                    <a:p>
                      <a:pPr algn="ctr"/>
                      <a:r>
                        <a:rPr lang="en-US" sz="1600" dirty="0"/>
                        <a:t>15</a:t>
                      </a:r>
                      <a:endParaRPr lang="en-US" sz="1600" dirty="0">
                        <a:latin typeface="Century Gothic" panose="020B0502020202020204" pitchFamily="34" charset="0"/>
                      </a:endParaRPr>
                    </a:p>
                  </a:txBody>
                  <a:tcPr anchor="ctr"/>
                </a:tc>
                <a:tc hMerge="1">
                  <a:txBody>
                    <a:bodyPr/>
                    <a:lstStyle/>
                    <a:p>
                      <a:pPr algn="ctr"/>
                      <a:endParaRPr lang="en-US" sz="1600" dirty="0">
                        <a:latin typeface="Century Gothic" panose="020B0502020202020204" pitchFamily="34" charset="0"/>
                      </a:endParaRPr>
                    </a:p>
                  </a:txBody>
                  <a:tcPr anchor="ctr"/>
                </a:tc>
                <a:extLst>
                  <a:ext uri="{0D108BD9-81ED-4DB2-BD59-A6C34878D82A}">
                    <a16:rowId xmlns:a16="http://schemas.microsoft.com/office/drawing/2014/main" val="507395889"/>
                  </a:ext>
                </a:extLst>
              </a:tr>
              <a:tr h="315468">
                <a:tc>
                  <a:txBody>
                    <a:bodyPr/>
                    <a:lstStyle/>
                    <a:p>
                      <a:r>
                        <a:rPr lang="en-US" sz="1600" baseline="0" dirty="0" err="1"/>
                        <a:t>P</a:t>
                      </a:r>
                      <a:r>
                        <a:rPr lang="en-US" sz="1600" baseline="-25000" dirty="0" err="1"/>
                        <a:t>diss</a:t>
                      </a:r>
                      <a:r>
                        <a:rPr lang="en-US" sz="1600" baseline="0" dirty="0"/>
                        <a:t> [W]</a:t>
                      </a:r>
                      <a:endParaRPr lang="en-US" sz="1600" baseline="0" dirty="0">
                        <a:latin typeface="Century Gothic" panose="020B0502020202020204" pitchFamily="34" charset="0"/>
                      </a:endParaRPr>
                    </a:p>
                  </a:txBody>
                  <a:tcPr anchor="ctr"/>
                </a:tc>
                <a:tc>
                  <a:txBody>
                    <a:bodyPr/>
                    <a:lstStyle/>
                    <a:p>
                      <a:pPr algn="ctr"/>
                      <a:r>
                        <a:rPr lang="en-US" sz="1600" dirty="0"/>
                        <a:t>9.6</a:t>
                      </a:r>
                      <a:endParaRPr lang="en-US" sz="1600" dirty="0">
                        <a:latin typeface="Century Gothic" panose="020B0502020202020204" pitchFamily="34" charset="0"/>
                      </a:endParaRPr>
                    </a:p>
                  </a:txBody>
                  <a:tcPr anchor="ctr"/>
                </a:tc>
                <a:tc>
                  <a:txBody>
                    <a:bodyPr/>
                    <a:lstStyle/>
                    <a:p>
                      <a:pPr algn="ctr"/>
                      <a:r>
                        <a:rPr lang="en-US" sz="1600" dirty="0"/>
                        <a:t>17.6</a:t>
                      </a:r>
                      <a:endParaRPr lang="en-US" sz="1600" dirty="0">
                        <a:latin typeface="Century Gothic" panose="020B0502020202020204" pitchFamily="34" charset="0"/>
                      </a:endParaRPr>
                    </a:p>
                  </a:txBody>
                  <a:tcPr anchor="ctr"/>
                </a:tc>
                <a:extLst>
                  <a:ext uri="{0D108BD9-81ED-4DB2-BD59-A6C34878D82A}">
                    <a16:rowId xmlns:a16="http://schemas.microsoft.com/office/drawing/2014/main" val="3850666516"/>
                  </a:ext>
                </a:extLst>
              </a:tr>
              <a:tr h="315468">
                <a:tc>
                  <a:txBody>
                    <a:bodyPr/>
                    <a:lstStyle/>
                    <a:p>
                      <a:r>
                        <a:rPr lang="en-US" sz="1600" baseline="0" dirty="0"/>
                        <a:t>Q</a:t>
                      </a:r>
                      <a:r>
                        <a:rPr lang="en-US" sz="1600" baseline="-25000" dirty="0"/>
                        <a:t>0</a:t>
                      </a:r>
                      <a:r>
                        <a:rPr lang="en-US" sz="1600" baseline="0" dirty="0"/>
                        <a:t> (G = 97.2 </a:t>
                      </a:r>
                      <a:r>
                        <a:rPr lang="el-GR" sz="1600" baseline="0" dirty="0"/>
                        <a:t>Ω</a:t>
                      </a:r>
                      <a:r>
                        <a:rPr lang="en-US" sz="1600" baseline="0" dirty="0"/>
                        <a:t>)</a:t>
                      </a:r>
                      <a:endParaRPr lang="en-US" sz="1600" baseline="0" dirty="0">
                        <a:latin typeface="Century Gothic" panose="020B0502020202020204" pitchFamily="34" charset="0"/>
                      </a:endParaRPr>
                    </a:p>
                  </a:txBody>
                  <a:tcPr anchor="ctr"/>
                </a:tc>
                <a:tc gridSpan="2">
                  <a:txBody>
                    <a:bodyPr/>
                    <a:lstStyle/>
                    <a:p>
                      <a:pPr algn="ctr"/>
                      <a:r>
                        <a:rPr lang="en-US" sz="1600" dirty="0"/>
                        <a:t>6.48×10</a:t>
                      </a:r>
                      <a:r>
                        <a:rPr lang="en-US" sz="1600" baseline="30000" dirty="0"/>
                        <a:t>9</a:t>
                      </a:r>
                      <a:endParaRPr lang="en-US" sz="1600" baseline="30000" dirty="0">
                        <a:latin typeface="Century Gothic" panose="020B0502020202020204" pitchFamily="34" charset="0"/>
                      </a:endParaRPr>
                    </a:p>
                  </a:txBody>
                  <a:tcPr anchor="ctr"/>
                </a:tc>
                <a:tc hMerge="1">
                  <a:txBody>
                    <a:bodyPr/>
                    <a:lstStyle/>
                    <a:p>
                      <a:pPr algn="ctr"/>
                      <a:endParaRPr lang="en-US" sz="1600" baseline="30000" dirty="0">
                        <a:latin typeface="Century Gothic" panose="020B0502020202020204" pitchFamily="34" charset="0"/>
                      </a:endParaRPr>
                    </a:p>
                  </a:txBody>
                  <a:tcPr anchor="ctr"/>
                </a:tc>
                <a:extLst>
                  <a:ext uri="{0D108BD9-81ED-4DB2-BD59-A6C34878D82A}">
                    <a16:rowId xmlns:a16="http://schemas.microsoft.com/office/drawing/2014/main" val="3984382498"/>
                  </a:ext>
                </a:extLst>
              </a:tr>
            </a:tbl>
          </a:graphicData>
        </a:graphic>
      </p:graphicFrame>
      <p:sp>
        <p:nvSpPr>
          <p:cNvPr id="5" name="TextBox 4">
            <a:extLst>
              <a:ext uri="{FF2B5EF4-FFF2-40B4-BE49-F238E27FC236}">
                <a16:creationId xmlns:a16="http://schemas.microsoft.com/office/drawing/2014/main" id="{7FF3502C-888E-2493-BA26-D66986AF6B86}"/>
              </a:ext>
            </a:extLst>
          </p:cNvPr>
          <p:cNvSpPr txBox="1"/>
          <p:nvPr/>
        </p:nvSpPr>
        <p:spPr>
          <a:xfrm>
            <a:off x="8786967" y="1057160"/>
            <a:ext cx="1906332" cy="461665"/>
          </a:xfrm>
          <a:prstGeom prst="rect">
            <a:avLst/>
          </a:prstGeom>
          <a:solidFill>
            <a:schemeClr val="accent4">
              <a:lumMod val="20000"/>
              <a:lumOff val="80000"/>
            </a:schemeClr>
          </a:solidFill>
        </p:spPr>
        <p:txBody>
          <a:bodyPr wrap="square">
            <a:spAutoFit/>
          </a:bodyPr>
          <a:lstStyle/>
          <a:p>
            <a:r>
              <a:rPr lang="en-US" sz="2400" i="1" dirty="0">
                <a:latin typeface="Century Gothic" panose="020B0502020202020204" pitchFamily="34" charset="0"/>
              </a:rPr>
              <a:t>S. De Silva</a:t>
            </a:r>
          </a:p>
        </p:txBody>
      </p:sp>
      <p:pic>
        <p:nvPicPr>
          <p:cNvPr id="9" name="Picture 2" descr="A green object with a coupler&#10;&#10;Description automatically generated">
            <a:extLst>
              <a:ext uri="{FF2B5EF4-FFF2-40B4-BE49-F238E27FC236}">
                <a16:creationId xmlns:a16="http://schemas.microsoft.com/office/drawing/2014/main" id="{BB0C7277-93D2-4F09-9AA4-B820F83E6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20" y="3856474"/>
            <a:ext cx="5853602" cy="239908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1">
            <a:extLst>
              <a:ext uri="{FF2B5EF4-FFF2-40B4-BE49-F238E27FC236}">
                <a16:creationId xmlns:a16="http://schemas.microsoft.com/office/drawing/2014/main" id="{7A2C512D-268F-4ADA-ADC1-42221807D26E}"/>
              </a:ext>
            </a:extLst>
          </p:cNvPr>
          <p:cNvSpPr txBox="1">
            <a:spLocks/>
          </p:cNvSpPr>
          <p:nvPr/>
        </p:nvSpPr>
        <p:spPr>
          <a:xfrm>
            <a:off x="11530018" y="6316595"/>
            <a:ext cx="43248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33A556B-7C63-244D-9B7C-B0EA8042B330}" type="slidenum">
              <a:rPr lang="en-US" smtClean="0"/>
              <a:pPr algn="ctr"/>
              <a:t>6</a:t>
            </a:fld>
            <a:endParaRPr lang="en-US" dirty="0"/>
          </a:p>
        </p:txBody>
      </p:sp>
    </p:spTree>
    <p:extLst>
      <p:ext uri="{BB962C8B-B14F-4D97-AF65-F5344CB8AC3E}">
        <p14:creationId xmlns:p14="http://schemas.microsoft.com/office/powerpoint/2010/main" val="319223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7FC09F-0DCF-447B-BF4D-F8457C800C50}"/>
              </a:ext>
            </a:extLst>
          </p:cNvPr>
          <p:cNvSpPr>
            <a:spLocks noGrp="1"/>
          </p:cNvSpPr>
          <p:nvPr>
            <p:ph type="sldNum" sz="quarter" idx="4"/>
          </p:nvPr>
        </p:nvSpPr>
        <p:spPr/>
        <p:txBody>
          <a:bodyPr/>
          <a:lstStyle/>
          <a:p>
            <a:pPr algn="ctr"/>
            <a:fld id="{933A556B-7C63-244D-9B7C-B0EA8042B330}" type="slidenum">
              <a:rPr lang="en-US" smtClean="0"/>
              <a:pPr algn="ctr"/>
              <a:t>7</a:t>
            </a:fld>
            <a:endParaRPr lang="en-US" dirty="0"/>
          </a:p>
        </p:txBody>
      </p:sp>
      <p:sp>
        <p:nvSpPr>
          <p:cNvPr id="3" name="Title 2">
            <a:extLst>
              <a:ext uri="{FF2B5EF4-FFF2-40B4-BE49-F238E27FC236}">
                <a16:creationId xmlns:a16="http://schemas.microsoft.com/office/drawing/2014/main" id="{D621FAB4-4861-4445-A629-6972C62BCA21}"/>
              </a:ext>
            </a:extLst>
          </p:cNvPr>
          <p:cNvSpPr>
            <a:spLocks noGrp="1"/>
          </p:cNvSpPr>
          <p:nvPr>
            <p:ph type="title"/>
          </p:nvPr>
        </p:nvSpPr>
        <p:spPr>
          <a:xfrm>
            <a:off x="335579" y="9902"/>
            <a:ext cx="11499925" cy="825178"/>
          </a:xfrm>
        </p:spPr>
        <p:txBody>
          <a:bodyPr>
            <a:normAutofit/>
          </a:bodyPr>
          <a:lstStyle/>
          <a:p>
            <a:pPr algn="ctr"/>
            <a:r>
              <a:rPr lang="en-US" sz="3600" dirty="0"/>
              <a:t>Crab RF Specification: Impedance Reduction</a:t>
            </a:r>
          </a:p>
        </p:txBody>
      </p:sp>
      <p:sp>
        <p:nvSpPr>
          <p:cNvPr id="6" name="Rectangle 5">
            <a:extLst>
              <a:ext uri="{FF2B5EF4-FFF2-40B4-BE49-F238E27FC236}">
                <a16:creationId xmlns:a16="http://schemas.microsoft.com/office/drawing/2014/main" id="{A5D6884C-3736-4055-9EEB-05C10FBCFE34}"/>
              </a:ext>
            </a:extLst>
          </p:cNvPr>
          <p:cNvSpPr/>
          <p:nvPr/>
        </p:nvSpPr>
        <p:spPr>
          <a:xfrm>
            <a:off x="356496" y="916126"/>
            <a:ext cx="11555909" cy="923330"/>
          </a:xfrm>
          <a:prstGeom prst="rect">
            <a:avLst/>
          </a:prstGeom>
        </p:spPr>
        <p:txBody>
          <a:bodyPr wrap="square">
            <a:spAutoFit/>
          </a:bodyPr>
          <a:lstStyle/>
          <a:p>
            <a:r>
              <a:rPr lang="en-US" b="1" i="1" dirty="0">
                <a:solidFill>
                  <a:srgbClr val="0070C0"/>
                </a:solidFill>
              </a:rPr>
              <a:t>Impedance Reduction Crab RF Systems</a:t>
            </a:r>
            <a:r>
              <a:rPr lang="en-US" b="1" dirty="0"/>
              <a:t>:</a:t>
            </a:r>
            <a:endParaRPr lang="en-US" b="1" dirty="0">
              <a:solidFill>
                <a:srgbClr val="FF0000"/>
              </a:solidFill>
            </a:endParaRPr>
          </a:p>
          <a:p>
            <a:pPr marL="285750" indent="-285750">
              <a:buFont typeface="Arial" panose="020B0604020202020204" pitchFamily="34" charset="0"/>
              <a:buChar char="•"/>
            </a:pPr>
            <a:r>
              <a:rPr lang="en-US" dirty="0">
                <a:latin typeface="Arial (Body)"/>
              </a:rPr>
              <a:t>The fundamental mode of the crab cavity presents a </a:t>
            </a:r>
            <a:r>
              <a:rPr lang="en-US" dirty="0">
                <a:solidFill>
                  <a:srgbClr val="0070C0"/>
                </a:solidFill>
                <a:latin typeface="Arial (Body)"/>
              </a:rPr>
              <a:t>large transverse impedance</a:t>
            </a:r>
            <a:r>
              <a:rPr lang="en-US" dirty="0">
                <a:latin typeface="Arial (Body)"/>
              </a:rPr>
              <a:t>. </a:t>
            </a:r>
          </a:p>
          <a:p>
            <a:pPr marL="285750" indent="-285750">
              <a:buFont typeface="Arial" panose="020B0604020202020204" pitchFamily="34" charset="0"/>
              <a:buChar char="•"/>
            </a:pPr>
            <a:r>
              <a:rPr lang="en-US" dirty="0">
                <a:latin typeface="Arial (Body)"/>
              </a:rPr>
              <a:t>The large transverse impedance coupled with large beta can lead to </a:t>
            </a:r>
            <a:r>
              <a:rPr lang="en-US" dirty="0">
                <a:solidFill>
                  <a:srgbClr val="0070C0"/>
                </a:solidFill>
                <a:latin typeface="Arial (Body)"/>
              </a:rPr>
              <a:t>very strong transverse instabilities </a:t>
            </a:r>
            <a:r>
              <a:rPr lang="en-US" dirty="0">
                <a:latin typeface="Arial (Body)"/>
              </a:rPr>
              <a:t>[2,3]. </a:t>
            </a:r>
          </a:p>
        </p:txBody>
      </p:sp>
      <p:pic>
        <p:nvPicPr>
          <p:cNvPr id="7" name="Picture 6">
            <a:extLst>
              <a:ext uri="{FF2B5EF4-FFF2-40B4-BE49-F238E27FC236}">
                <a16:creationId xmlns:a16="http://schemas.microsoft.com/office/drawing/2014/main" id="{986554D7-BFE0-424F-A009-2BA2C1CFE562}"/>
              </a:ext>
            </a:extLst>
          </p:cNvPr>
          <p:cNvPicPr>
            <a:picLocks noChangeAspect="1"/>
          </p:cNvPicPr>
          <p:nvPr/>
        </p:nvPicPr>
        <p:blipFill>
          <a:blip r:embed="rId2"/>
          <a:stretch>
            <a:fillRect/>
          </a:stretch>
        </p:blipFill>
        <p:spPr>
          <a:xfrm>
            <a:off x="5867400" y="2037186"/>
            <a:ext cx="5818909" cy="4141941"/>
          </a:xfrm>
          <a:prstGeom prst="rect">
            <a:avLst/>
          </a:prstGeom>
        </p:spPr>
      </p:pic>
      <p:sp>
        <p:nvSpPr>
          <p:cNvPr id="9" name="Rectangle 8">
            <a:extLst>
              <a:ext uri="{FF2B5EF4-FFF2-40B4-BE49-F238E27FC236}">
                <a16:creationId xmlns:a16="http://schemas.microsoft.com/office/drawing/2014/main" id="{E4C30F7E-1FEC-41C5-A78B-2997A1A2EC13}"/>
              </a:ext>
            </a:extLst>
          </p:cNvPr>
          <p:cNvSpPr/>
          <p:nvPr/>
        </p:nvSpPr>
        <p:spPr>
          <a:xfrm>
            <a:off x="321895" y="4429476"/>
            <a:ext cx="5763646" cy="1477328"/>
          </a:xfrm>
          <a:prstGeom prst="rect">
            <a:avLst/>
          </a:prstGeom>
        </p:spPr>
        <p:txBody>
          <a:bodyPr wrap="square">
            <a:spAutoFit/>
          </a:bodyPr>
          <a:lstStyle/>
          <a:p>
            <a:r>
              <a:rPr lang="en-US" b="1" i="1" dirty="0">
                <a:solidFill>
                  <a:srgbClr val="0070C0"/>
                </a:solidFill>
              </a:rPr>
              <a:t>Feedback Gain to reduce cavity impedance</a:t>
            </a:r>
            <a:r>
              <a:rPr lang="en-US" dirty="0"/>
              <a:t>:</a:t>
            </a:r>
          </a:p>
          <a:p>
            <a:pPr marL="742950" lvl="1" indent="-285750">
              <a:buFont typeface="Arial" panose="020B0604020202020204" pitchFamily="34" charset="0"/>
              <a:buChar char="•"/>
            </a:pPr>
            <a:r>
              <a:rPr lang="en-US" dirty="0">
                <a:solidFill>
                  <a:srgbClr val="0070C0"/>
                </a:solidFill>
              </a:rPr>
              <a:t>High-gain feedback </a:t>
            </a:r>
            <a:r>
              <a:rPr lang="en-US" dirty="0"/>
              <a:t>(68 dB). </a:t>
            </a:r>
          </a:p>
          <a:p>
            <a:pPr marL="742950" lvl="1" indent="-285750">
              <a:buFont typeface="Arial" panose="020B0604020202020204" pitchFamily="34" charset="0"/>
              <a:buChar char="•"/>
            </a:pPr>
            <a:r>
              <a:rPr lang="en-US" dirty="0">
                <a:solidFill>
                  <a:srgbClr val="0070C0"/>
                </a:solidFill>
              </a:rPr>
              <a:t>One-turn delay </a:t>
            </a:r>
            <a:r>
              <a:rPr lang="en-US" dirty="0"/>
              <a:t>(20 dB) @ </a:t>
            </a:r>
            <a:r>
              <a:rPr lang="en-US" dirty="0" err="1"/>
              <a:t>betatron</a:t>
            </a:r>
            <a:r>
              <a:rPr lang="en-US" dirty="0"/>
              <a:t> side-bands.</a:t>
            </a:r>
          </a:p>
          <a:p>
            <a:pPr marL="742950" lvl="1" indent="-285750">
              <a:buFont typeface="Arial" panose="020B0604020202020204" pitchFamily="34" charset="0"/>
              <a:buChar char="•"/>
            </a:pPr>
            <a:r>
              <a:rPr lang="en-US" dirty="0"/>
              <a:t>88 dB </a:t>
            </a:r>
            <a:r>
              <a:rPr lang="en-US" dirty="0">
                <a:solidFill>
                  <a:srgbClr val="0070C0"/>
                </a:solidFill>
              </a:rPr>
              <a:t>total impedance reduction </a:t>
            </a:r>
            <a:r>
              <a:rPr lang="en-US" dirty="0"/>
              <a:t>required [1,2].</a:t>
            </a:r>
            <a:endParaRPr lang="en-US" b="1" dirty="0"/>
          </a:p>
          <a:p>
            <a:pPr marL="285750" indent="-285750">
              <a:buFont typeface="Arial" panose="020B0604020202020204" pitchFamily="34" charset="0"/>
              <a:buChar char="•"/>
            </a:pPr>
            <a:endParaRPr lang="en-US" dirty="0"/>
          </a:p>
        </p:txBody>
      </p:sp>
      <p:graphicFrame>
        <p:nvGraphicFramePr>
          <p:cNvPr id="10" name="Table 10">
            <a:extLst>
              <a:ext uri="{FF2B5EF4-FFF2-40B4-BE49-F238E27FC236}">
                <a16:creationId xmlns:a16="http://schemas.microsoft.com/office/drawing/2014/main" id="{0354D9D9-3BB4-4BF4-8253-A1E989532D71}"/>
              </a:ext>
            </a:extLst>
          </p:cNvPr>
          <p:cNvGraphicFramePr>
            <a:graphicFrameLocks noGrp="1"/>
          </p:cNvGraphicFramePr>
          <p:nvPr>
            <p:extLst>
              <p:ext uri="{D42A27DB-BD31-4B8C-83A1-F6EECF244321}">
                <p14:modId xmlns:p14="http://schemas.microsoft.com/office/powerpoint/2010/main" val="947365448"/>
              </p:ext>
            </p:extLst>
          </p:nvPr>
        </p:nvGraphicFramePr>
        <p:xfrm>
          <a:off x="585851" y="2037186"/>
          <a:ext cx="4719095" cy="2194560"/>
        </p:xfrm>
        <a:graphic>
          <a:graphicData uri="http://schemas.openxmlformats.org/drawingml/2006/table">
            <a:tbl>
              <a:tblPr firstRow="1" bandRow="1">
                <a:tableStyleId>{5C22544A-7EE6-4342-B048-85BDC9FD1C3A}</a:tableStyleId>
              </a:tblPr>
              <a:tblGrid>
                <a:gridCol w="2355603">
                  <a:extLst>
                    <a:ext uri="{9D8B030D-6E8A-4147-A177-3AD203B41FA5}">
                      <a16:colId xmlns:a16="http://schemas.microsoft.com/office/drawing/2014/main" val="1521965213"/>
                    </a:ext>
                  </a:extLst>
                </a:gridCol>
                <a:gridCol w="2363492">
                  <a:extLst>
                    <a:ext uri="{9D8B030D-6E8A-4147-A177-3AD203B41FA5}">
                      <a16:colId xmlns:a16="http://schemas.microsoft.com/office/drawing/2014/main" val="516104749"/>
                    </a:ext>
                  </a:extLst>
                </a:gridCol>
              </a:tblGrid>
              <a:tr h="336147">
                <a:tc>
                  <a:txBody>
                    <a:bodyPr/>
                    <a:lstStyle/>
                    <a:p>
                      <a:r>
                        <a:rPr lang="en-US" dirty="0"/>
                        <a:t>Fc</a:t>
                      </a:r>
                    </a:p>
                  </a:txBody>
                  <a:tcPr/>
                </a:tc>
                <a:tc>
                  <a:txBody>
                    <a:bodyPr/>
                    <a:lstStyle/>
                    <a:p>
                      <a:r>
                        <a:rPr lang="en-US" dirty="0"/>
                        <a:t>197 MHz</a:t>
                      </a:r>
                    </a:p>
                  </a:txBody>
                  <a:tcPr/>
                </a:tc>
                <a:extLst>
                  <a:ext uri="{0D108BD9-81ED-4DB2-BD59-A6C34878D82A}">
                    <a16:rowId xmlns:a16="http://schemas.microsoft.com/office/drawing/2014/main" val="4021321402"/>
                  </a:ext>
                </a:extLst>
              </a:tr>
              <a:tr h="336147">
                <a:tc>
                  <a:txBody>
                    <a:bodyPr/>
                    <a:lstStyle/>
                    <a:p>
                      <a:r>
                        <a:rPr lang="en-US" dirty="0"/>
                        <a:t>Cavity Impedance</a:t>
                      </a:r>
                    </a:p>
                  </a:txBody>
                  <a:tcPr/>
                </a:tc>
                <a:tc>
                  <a:txBody>
                    <a:bodyPr/>
                    <a:lstStyle/>
                    <a:p>
                      <a:r>
                        <a:rPr lang="en-US" dirty="0"/>
                        <a:t>4.2e9 Ohms/m</a:t>
                      </a:r>
                    </a:p>
                  </a:txBody>
                  <a:tcPr/>
                </a:tc>
                <a:extLst>
                  <a:ext uri="{0D108BD9-81ED-4DB2-BD59-A6C34878D82A}">
                    <a16:rowId xmlns:a16="http://schemas.microsoft.com/office/drawing/2014/main" val="3553706675"/>
                  </a:ext>
                </a:extLst>
              </a:tr>
              <a:tr h="340815">
                <a:tc>
                  <a:txBody>
                    <a:bodyPr/>
                    <a:lstStyle/>
                    <a:p>
                      <a:r>
                        <a:rPr lang="en-US" dirty="0" err="1"/>
                        <a:t>Qext</a:t>
                      </a:r>
                      <a:endParaRPr lang="en-US" dirty="0"/>
                    </a:p>
                  </a:txBody>
                  <a:tcPr/>
                </a:tc>
                <a:tc>
                  <a:txBody>
                    <a:bodyPr/>
                    <a:lstStyle/>
                    <a:p>
                      <a:r>
                        <a:rPr lang="en-US" dirty="0"/>
                        <a:t>1.75e6</a:t>
                      </a:r>
                    </a:p>
                  </a:txBody>
                  <a:tcPr/>
                </a:tc>
                <a:extLst>
                  <a:ext uri="{0D108BD9-81ED-4DB2-BD59-A6C34878D82A}">
                    <a16:rowId xmlns:a16="http://schemas.microsoft.com/office/drawing/2014/main" val="2097389017"/>
                  </a:ext>
                </a:extLst>
              </a:tr>
              <a:tr h="340815">
                <a:tc>
                  <a:txBody>
                    <a:bodyPr/>
                    <a:lstStyle/>
                    <a:p>
                      <a:r>
                        <a:rPr lang="en-US" dirty="0" err="1"/>
                        <a:t>RoverQ</a:t>
                      </a:r>
                      <a:endParaRPr lang="en-US" dirty="0"/>
                    </a:p>
                  </a:txBody>
                  <a:tcPr/>
                </a:tc>
                <a:tc>
                  <a:txBody>
                    <a:bodyPr/>
                    <a:lstStyle/>
                    <a:p>
                      <a:r>
                        <a:rPr lang="en-US" dirty="0"/>
                        <a:t>2400 ohms/m Cir Def</a:t>
                      </a:r>
                    </a:p>
                  </a:txBody>
                  <a:tcPr/>
                </a:tc>
                <a:extLst>
                  <a:ext uri="{0D108BD9-81ED-4DB2-BD59-A6C34878D82A}">
                    <a16:rowId xmlns:a16="http://schemas.microsoft.com/office/drawing/2014/main" val="1898603067"/>
                  </a:ext>
                </a:extLst>
              </a:tr>
              <a:tr h="340815">
                <a:tc>
                  <a:txBody>
                    <a:bodyPr/>
                    <a:lstStyle/>
                    <a:p>
                      <a:r>
                        <a:rPr lang="en-US" dirty="0"/>
                        <a:t>Effective Q</a:t>
                      </a:r>
                    </a:p>
                  </a:txBody>
                  <a:tcPr/>
                </a:tc>
                <a:tc>
                  <a:txBody>
                    <a:bodyPr/>
                    <a:lstStyle/>
                    <a:p>
                      <a:r>
                        <a:rPr lang="en-US" dirty="0">
                          <a:solidFill>
                            <a:srgbClr val="7030A0"/>
                          </a:solidFill>
                        </a:rPr>
                        <a:t>300</a:t>
                      </a:r>
                      <a:endParaRPr lang="en-US" dirty="0"/>
                    </a:p>
                  </a:txBody>
                  <a:tcPr/>
                </a:tc>
                <a:extLst>
                  <a:ext uri="{0D108BD9-81ED-4DB2-BD59-A6C34878D82A}">
                    <a16:rowId xmlns:a16="http://schemas.microsoft.com/office/drawing/2014/main" val="3718302047"/>
                  </a:ext>
                </a:extLst>
              </a:tr>
              <a:tr h="340815">
                <a:tc>
                  <a:txBody>
                    <a:bodyPr/>
                    <a:lstStyle/>
                    <a:p>
                      <a:r>
                        <a:rPr lang="en-US" dirty="0"/>
                        <a:t>Fast-Feedback</a:t>
                      </a:r>
                    </a:p>
                  </a:txBody>
                  <a:tcPr/>
                </a:tc>
                <a:tc>
                  <a:txBody>
                    <a:bodyPr/>
                    <a:lstStyle/>
                    <a:p>
                      <a:r>
                        <a:rPr lang="en-US" dirty="0">
                          <a:solidFill>
                            <a:srgbClr val="7030A0"/>
                          </a:solidFill>
                        </a:rPr>
                        <a:t>Gain ~ 3000.</a:t>
                      </a:r>
                    </a:p>
                  </a:txBody>
                  <a:tcPr/>
                </a:tc>
                <a:extLst>
                  <a:ext uri="{0D108BD9-81ED-4DB2-BD59-A6C34878D82A}">
                    <a16:rowId xmlns:a16="http://schemas.microsoft.com/office/drawing/2014/main" val="3978347717"/>
                  </a:ext>
                </a:extLst>
              </a:tr>
            </a:tbl>
          </a:graphicData>
        </a:graphic>
      </p:graphicFrame>
      <p:sp>
        <p:nvSpPr>
          <p:cNvPr id="8" name="TextBox 7">
            <a:extLst>
              <a:ext uri="{FF2B5EF4-FFF2-40B4-BE49-F238E27FC236}">
                <a16:creationId xmlns:a16="http://schemas.microsoft.com/office/drawing/2014/main" id="{949F0CD5-352E-45FA-9C4D-F3D299DAA277}"/>
              </a:ext>
            </a:extLst>
          </p:cNvPr>
          <p:cNvSpPr txBox="1"/>
          <p:nvPr/>
        </p:nvSpPr>
        <p:spPr>
          <a:xfrm>
            <a:off x="6887056" y="1839456"/>
            <a:ext cx="1603801" cy="276999"/>
          </a:xfrm>
          <a:prstGeom prst="rect">
            <a:avLst/>
          </a:prstGeom>
          <a:solidFill>
            <a:schemeClr val="accent3">
              <a:lumMod val="20000"/>
              <a:lumOff val="80000"/>
            </a:schemeClr>
          </a:solidFill>
        </p:spPr>
        <p:txBody>
          <a:bodyPr wrap="square" rtlCol="0">
            <a:spAutoFit/>
          </a:bodyPr>
          <a:lstStyle/>
          <a:p>
            <a:r>
              <a:rPr lang="en-US" sz="1200" dirty="0"/>
              <a:t>Themis Mastoridis</a:t>
            </a:r>
            <a:endParaRPr lang="en-US" sz="1200" dirty="0">
              <a:solidFill>
                <a:srgbClr val="FF0000"/>
              </a:solidFill>
            </a:endParaRPr>
          </a:p>
        </p:txBody>
      </p:sp>
    </p:spTree>
    <p:extLst>
      <p:ext uri="{BB962C8B-B14F-4D97-AF65-F5344CB8AC3E}">
        <p14:creationId xmlns:p14="http://schemas.microsoft.com/office/powerpoint/2010/main" val="2107338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3C0739-2948-524C-8B12-AFD34B2BEEBB}"/>
                  </a:ext>
                </a:extLst>
              </p:cNvPr>
              <p:cNvSpPr txBox="1"/>
              <p:nvPr/>
            </p:nvSpPr>
            <p:spPr>
              <a:xfrm>
                <a:off x="939573" y="931334"/>
                <a:ext cx="11022915" cy="3503523"/>
              </a:xfrm>
              <a:prstGeom prst="rect">
                <a:avLst/>
              </a:prstGeom>
              <a:noFill/>
            </p:spPr>
            <p:txBody>
              <a:bodyPr wrap="square" rtlCol="0">
                <a:spAutoFit/>
              </a:bodyPr>
              <a:lstStyle/>
              <a:p>
                <a:r>
                  <a:rPr lang="en-US" b="1" dirty="0">
                    <a:solidFill>
                      <a:srgbClr val="0070C0"/>
                    </a:solidFill>
                  </a:rPr>
                  <a:t>RF VOLTAGE ERROR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𝜹</m:t>
                    </m:r>
                    <m:r>
                      <a:rPr lang="en-US" b="1" i="1">
                        <a:solidFill>
                          <a:srgbClr val="0070C0"/>
                        </a:solidFill>
                        <a:latin typeface="Cambria Math" panose="02040503050406030204" pitchFamily="18" charset="0"/>
                        <a:ea typeface="Cambria Math" panose="02040503050406030204" pitchFamily="18" charset="0"/>
                      </a:rPr>
                      <m:t>𝑽</m:t>
                    </m:r>
                    <m:r>
                      <a:rPr lang="en-US" b="1" i="1">
                        <a:solidFill>
                          <a:srgbClr val="0070C0"/>
                        </a:solidFill>
                        <a:latin typeface="Cambria Math" panose="02040503050406030204" pitchFamily="18" charset="0"/>
                        <a:ea typeface="Cambria Math" panose="02040503050406030204" pitchFamily="18" charset="0"/>
                      </a:rPr>
                      <m:t>⇒ </m:t>
                    </m:r>
                  </m:oMath>
                </a14:m>
                <a:r>
                  <a:rPr lang="en-US" b="1" dirty="0">
                    <a:solidFill>
                      <a:srgbClr val="0070C0"/>
                    </a:solidFill>
                  </a:rPr>
                  <a:t>IMPACTS TILT ANGLE </a:t>
                </a:r>
              </a:p>
              <a:p>
                <a:endParaRPr lang="en-US" b="1" dirty="0">
                  <a:solidFill>
                    <a:srgbClr val="000090"/>
                  </a:solidFill>
                </a:endParaRPr>
              </a:p>
              <a:p>
                <a:endParaRPr lang="en-US" b="1" dirty="0">
                  <a:solidFill>
                    <a:srgbClr val="000090"/>
                  </a:solidFill>
                </a:endParaRPr>
              </a:p>
              <a:p>
                <a:endParaRPr lang="en-US" b="1" dirty="0">
                  <a:solidFill>
                    <a:srgbClr val="000090"/>
                  </a:solidFill>
                </a:endParaRPr>
              </a:p>
              <a:p>
                <a:endParaRPr lang="en-US" b="1" dirty="0">
                  <a:solidFill>
                    <a:srgbClr val="000090"/>
                  </a:solidFill>
                </a:endParaRPr>
              </a:p>
              <a:p>
                <a:pPr lvl="1">
                  <a:lnSpc>
                    <a:spcPct val="150000"/>
                  </a:lnSpc>
                </a:pPr>
                <a:endParaRPr lang="en-US" dirty="0"/>
              </a:p>
              <a:p>
                <a:pPr>
                  <a:lnSpc>
                    <a:spcPct val="150000"/>
                  </a:lnSpc>
                </a:pPr>
                <a:endParaRPr lang="en-US" b="1" dirty="0">
                  <a:solidFill>
                    <a:srgbClr val="000090"/>
                  </a:solidFill>
                </a:endParaRPr>
              </a:p>
              <a:p>
                <a:pPr>
                  <a:lnSpc>
                    <a:spcPct val="150000"/>
                  </a:lnSpc>
                </a:pPr>
                <a:endParaRPr lang="en-US" b="1" dirty="0">
                  <a:solidFill>
                    <a:srgbClr val="000090"/>
                  </a:solidFill>
                </a:endParaRPr>
              </a:p>
              <a:p>
                <a:pPr>
                  <a:lnSpc>
                    <a:spcPct val="150000"/>
                  </a:lnSpc>
                </a:pPr>
                <a:r>
                  <a:rPr lang="en-US" b="1" dirty="0">
                    <a:solidFill>
                      <a:srgbClr val="0070C0"/>
                    </a:solidFill>
                  </a:rPr>
                  <a:t>RF PHASE ERROR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𝜹𝝋</m:t>
                    </m:r>
                    <m:r>
                      <a:rPr lang="en-US" b="1" i="1">
                        <a:solidFill>
                          <a:srgbClr val="0070C0"/>
                        </a:solidFill>
                        <a:latin typeface="Cambria Math" panose="02040503050406030204" pitchFamily="18" charset="0"/>
                        <a:ea typeface="Cambria Math" panose="02040503050406030204" pitchFamily="18" charset="0"/>
                      </a:rPr>
                      <m:t>⇒ </m:t>
                    </m:r>
                  </m:oMath>
                </a14:m>
                <a:r>
                  <a:rPr lang="en-US" b="1" dirty="0">
                    <a:solidFill>
                      <a:srgbClr val="0070C0"/>
                    </a:solidFill>
                  </a:rPr>
                  <a:t>BEAM TRANSVERSE CENTER OFFSET </a:t>
                </a:r>
                <a14:m>
                  <m:oMath xmlns:m="http://schemas.openxmlformats.org/officeDocument/2006/math">
                    <m:r>
                      <a:rPr lang="en-US" b="1" i="1">
                        <a:solidFill>
                          <a:srgbClr val="0070C0"/>
                        </a:solidFill>
                        <a:latin typeface="Cambria Math" panose="02040503050406030204" pitchFamily="18" charset="0"/>
                        <a:ea typeface="Cambria Math" panose="02040503050406030204" pitchFamily="18" charset="0"/>
                      </a:rPr>
                      <m:t>𝜹</m:t>
                    </m:r>
                    <m:r>
                      <a:rPr lang="en-US" b="1" i="1">
                        <a:solidFill>
                          <a:srgbClr val="0070C0"/>
                        </a:solidFill>
                        <a:latin typeface="Cambria Math" panose="02040503050406030204" pitchFamily="18" charset="0"/>
                        <a:ea typeface="Cambria Math" panose="02040503050406030204" pitchFamily="18" charset="0"/>
                      </a:rPr>
                      <m:t>𝒙</m:t>
                    </m:r>
                    <m:r>
                      <a:rPr lang="en-US" i="1">
                        <a:solidFill>
                          <a:srgbClr val="0070C0"/>
                        </a:solidFill>
                        <a:latin typeface="Cambria Math" panose="02040503050406030204" pitchFamily="18" charset="0"/>
                        <a:ea typeface="Cambria Math" panose="02040503050406030204" pitchFamily="18" charset="0"/>
                      </a:rPr>
                      <m:t> </m:t>
                    </m:r>
                  </m:oMath>
                </a14:m>
                <a:r>
                  <a:rPr lang="en-US" b="1" dirty="0">
                    <a:solidFill>
                      <a:srgbClr val="0070C0"/>
                    </a:solidFill>
                  </a:rPr>
                  <a:t>AT THE IP</a:t>
                </a:r>
              </a:p>
              <a:p>
                <a:pPr>
                  <a:lnSpc>
                    <a:spcPct val="150000"/>
                  </a:lnSpc>
                </a:pPr>
                <a:r>
                  <a:rPr lang="en-US" dirty="0">
                    <a:solidFill>
                      <a:srgbClr val="0070C0"/>
                    </a:solidFill>
                  </a:rPr>
                  <a:t>         </a:t>
                </a:r>
                <a:endParaRPr lang="en-US" b="1" dirty="0">
                  <a:solidFill>
                    <a:srgbClr val="0070C0"/>
                  </a:solidFill>
                </a:endParaRPr>
              </a:p>
            </p:txBody>
          </p:sp>
        </mc:Choice>
        <mc:Fallback xmlns="">
          <p:sp>
            <p:nvSpPr>
              <p:cNvPr id="7" name="TextBox 6">
                <a:extLst>
                  <a:ext uri="{FF2B5EF4-FFF2-40B4-BE49-F238E27FC236}">
                    <a16:creationId xmlns:a16="http://schemas.microsoft.com/office/drawing/2014/main" id="{8D3C0739-2948-524C-8B12-AFD34B2BEEBB}"/>
                  </a:ext>
                </a:extLst>
              </p:cNvPr>
              <p:cNvSpPr txBox="1">
                <a:spLocks noRot="1" noChangeAspect="1" noMove="1" noResize="1" noEditPoints="1" noAdjustHandles="1" noChangeArrowheads="1" noChangeShapeType="1" noTextEdit="1"/>
              </p:cNvSpPr>
              <p:nvPr/>
            </p:nvSpPr>
            <p:spPr>
              <a:xfrm>
                <a:off x="939573" y="931334"/>
                <a:ext cx="11022915" cy="3503523"/>
              </a:xfrm>
              <a:prstGeom prst="rect">
                <a:avLst/>
              </a:prstGeom>
              <a:blipFill>
                <a:blip r:embed="rId3"/>
                <a:stretch>
                  <a:fillRect l="-442" t="-104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D4F5B2C-7A47-0C45-BC4E-0985F91F7EBB}"/>
              </a:ext>
            </a:extLst>
          </p:cNvPr>
          <p:cNvSpPr txBox="1"/>
          <p:nvPr/>
        </p:nvSpPr>
        <p:spPr>
          <a:xfrm>
            <a:off x="8914870" y="761628"/>
            <a:ext cx="2063354" cy="430887"/>
          </a:xfrm>
          <a:prstGeom prst="rect">
            <a:avLst/>
          </a:prstGeom>
          <a:solidFill>
            <a:schemeClr val="bg1">
              <a:lumMod val="95000"/>
            </a:schemeClr>
          </a:solidFill>
        </p:spPr>
        <p:txBody>
          <a:bodyPr wrap="square" rtlCol="0">
            <a:spAutoFit/>
          </a:bodyPr>
          <a:lstStyle/>
          <a:p>
            <a:pPr algn="ctr"/>
            <a:r>
              <a:rPr lang="en-US" sz="1100" dirty="0">
                <a:solidFill>
                  <a:schemeClr val="tx1">
                    <a:lumMod val="50000"/>
                    <a:lumOff val="50000"/>
                  </a:schemeClr>
                </a:solidFill>
              </a:rPr>
              <a:t>S. Verdú-Andrés (BNL) | Crab Cavities for Colliders</a:t>
            </a:r>
          </a:p>
        </p:txBody>
      </p:sp>
      <p:sp>
        <p:nvSpPr>
          <p:cNvPr id="15" name="Oval 14">
            <a:extLst>
              <a:ext uri="{FF2B5EF4-FFF2-40B4-BE49-F238E27FC236}">
                <a16:creationId xmlns:a16="http://schemas.microsoft.com/office/drawing/2014/main" id="{2FB12E3A-6CE3-2F4B-8AD3-F7219D7AAE86}"/>
              </a:ext>
            </a:extLst>
          </p:cNvPr>
          <p:cNvSpPr/>
          <p:nvPr/>
        </p:nvSpPr>
        <p:spPr>
          <a:xfrm>
            <a:off x="6481678" y="4393778"/>
            <a:ext cx="628861" cy="196407"/>
          </a:xfrm>
          <a:prstGeom prst="ellipse">
            <a:avLst/>
          </a:prstGeom>
          <a:pattFill prst="lgConfetti">
            <a:fgClr>
              <a:srgbClr val="000090"/>
            </a:fgClr>
            <a:bgClr>
              <a:schemeClr val="bg1"/>
            </a:bgClr>
          </a:patt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0601C3C-6767-5F47-80AC-D200D8DC5104}"/>
              </a:ext>
            </a:extLst>
          </p:cNvPr>
          <p:cNvSpPr/>
          <p:nvPr/>
        </p:nvSpPr>
        <p:spPr>
          <a:xfrm rot="61828">
            <a:off x="6479962" y="4272741"/>
            <a:ext cx="628861" cy="196407"/>
          </a:xfrm>
          <a:prstGeom prst="ellipse">
            <a:avLst/>
          </a:prstGeom>
          <a:pattFill prst="lgConfetti">
            <a:fgClr>
              <a:srgbClr val="FF7E79"/>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F75EFBC-218C-364C-927E-4E50508B5BC9}"/>
              </a:ext>
            </a:extLst>
          </p:cNvPr>
          <p:cNvSpPr/>
          <p:nvPr/>
        </p:nvSpPr>
        <p:spPr>
          <a:xfrm>
            <a:off x="4364670" y="4362607"/>
            <a:ext cx="628861" cy="196407"/>
          </a:xfrm>
          <a:prstGeom prst="ellipse">
            <a:avLst/>
          </a:prstGeom>
          <a:pattFill prst="lgConfetti">
            <a:fgClr>
              <a:srgbClr val="000090"/>
            </a:fgClr>
            <a:bgClr>
              <a:srgbClr val="FF7E79"/>
            </a:bgClr>
          </a:patt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A57B007-296B-BB4D-90DF-F98BF8C92715}"/>
                  </a:ext>
                </a:extLst>
              </p:cNvPr>
              <p:cNvSpPr/>
              <p:nvPr/>
            </p:nvSpPr>
            <p:spPr>
              <a:xfrm>
                <a:off x="4248469" y="4734436"/>
                <a:ext cx="899733"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𝛿𝜑</m:t>
                    </m:r>
                    <m:r>
                      <a:rPr lang="en-US" i="1">
                        <a:latin typeface="Cambria Math" panose="02040503050406030204" pitchFamily="18" charset="0"/>
                        <a:ea typeface="Cambria Math" panose="02040503050406030204" pitchFamily="18" charset="0"/>
                      </a:rPr>
                      <m:t>=</m:t>
                    </m:r>
                  </m:oMath>
                </a14:m>
                <a:r>
                  <a:rPr lang="en-US" dirty="0"/>
                  <a:t> 0</a:t>
                </a:r>
              </a:p>
            </p:txBody>
          </p:sp>
        </mc:Choice>
        <mc:Fallback xmlns="">
          <p:sp>
            <p:nvSpPr>
              <p:cNvPr id="5" name="Rectangle 4">
                <a:extLst>
                  <a:ext uri="{FF2B5EF4-FFF2-40B4-BE49-F238E27FC236}">
                    <a16:creationId xmlns:a16="http://schemas.microsoft.com/office/drawing/2014/main" id="{8A57B007-296B-BB4D-90DF-F98BF8C92715}"/>
                  </a:ext>
                </a:extLst>
              </p:cNvPr>
              <p:cNvSpPr>
                <a:spLocks noRot="1" noChangeAspect="1" noMove="1" noResize="1" noEditPoints="1" noAdjustHandles="1" noChangeArrowheads="1" noChangeShapeType="1" noTextEdit="1"/>
              </p:cNvSpPr>
              <p:nvPr/>
            </p:nvSpPr>
            <p:spPr>
              <a:xfrm>
                <a:off x="4248469" y="4734436"/>
                <a:ext cx="899733" cy="369332"/>
              </a:xfrm>
              <a:prstGeom prst="rect">
                <a:avLst/>
              </a:prstGeom>
              <a:blipFill>
                <a:blip r:embed="rId4"/>
                <a:stretch>
                  <a:fillRect l="-2027" t="-10000" r="-405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292E33F-75AB-9644-9531-AF8F14F2B3B9}"/>
                  </a:ext>
                </a:extLst>
              </p:cNvPr>
              <p:cNvSpPr/>
              <p:nvPr/>
            </p:nvSpPr>
            <p:spPr>
              <a:xfrm>
                <a:off x="6344524" y="4719348"/>
                <a:ext cx="963854"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𝛿𝜑</m:t>
                    </m:r>
                    <m:r>
                      <a:rPr lang="en-US" i="1">
                        <a:latin typeface="Cambria Math" panose="02040503050406030204" pitchFamily="18" charset="0"/>
                        <a:ea typeface="Cambria Math" panose="02040503050406030204" pitchFamily="18" charset="0"/>
                      </a:rPr>
                      <m:t>≠</m:t>
                    </m:r>
                  </m:oMath>
                </a14:m>
                <a:r>
                  <a:rPr lang="en-US" dirty="0"/>
                  <a:t> 0 </a:t>
                </a:r>
              </a:p>
            </p:txBody>
          </p:sp>
        </mc:Choice>
        <mc:Fallback xmlns="">
          <p:sp>
            <p:nvSpPr>
              <p:cNvPr id="18" name="Rectangle 17">
                <a:extLst>
                  <a:ext uri="{FF2B5EF4-FFF2-40B4-BE49-F238E27FC236}">
                    <a16:creationId xmlns:a16="http://schemas.microsoft.com/office/drawing/2014/main" id="{E292E33F-75AB-9644-9531-AF8F14F2B3B9}"/>
                  </a:ext>
                </a:extLst>
              </p:cNvPr>
              <p:cNvSpPr>
                <a:spLocks noRot="1" noChangeAspect="1" noMove="1" noResize="1" noEditPoints="1" noAdjustHandles="1" noChangeArrowheads="1" noChangeShapeType="1" noTextEdit="1"/>
              </p:cNvSpPr>
              <p:nvPr/>
            </p:nvSpPr>
            <p:spPr>
              <a:xfrm>
                <a:off x="6344524" y="4719348"/>
                <a:ext cx="963854" cy="369332"/>
              </a:xfrm>
              <a:prstGeom prst="rect">
                <a:avLst/>
              </a:prstGeom>
              <a:blipFill>
                <a:blip r:embed="rId5"/>
                <a:stretch>
                  <a:fillRect l="-1899" t="-8197" r="-4430" b="-2459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C36D4D5-B86A-3844-8D28-5779B156923D}"/>
              </a:ext>
            </a:extLst>
          </p:cNvPr>
          <p:cNvSpPr txBox="1"/>
          <p:nvPr/>
        </p:nvSpPr>
        <p:spPr>
          <a:xfrm>
            <a:off x="2036621" y="4254038"/>
            <a:ext cx="1133644" cy="369332"/>
          </a:xfrm>
          <a:prstGeom prst="rect">
            <a:avLst/>
          </a:prstGeom>
          <a:noFill/>
        </p:spPr>
        <p:txBody>
          <a:bodyPr wrap="none" rtlCol="0">
            <a:spAutoFit/>
          </a:bodyPr>
          <a:lstStyle/>
          <a:p>
            <a:r>
              <a:rPr lang="en-US" i="1" u="sng" dirty="0"/>
              <a:t>At the IP</a:t>
            </a:r>
            <a:r>
              <a:rPr lang="en-US" i="1" dirty="0"/>
              <a:t>:</a:t>
            </a:r>
          </a:p>
        </p:txBody>
      </p:sp>
      <p:cxnSp>
        <p:nvCxnSpPr>
          <p:cNvPr id="9" name="Straight Arrow Connector 8">
            <a:extLst>
              <a:ext uri="{FF2B5EF4-FFF2-40B4-BE49-F238E27FC236}">
                <a16:creationId xmlns:a16="http://schemas.microsoft.com/office/drawing/2014/main" id="{1FB23806-27FF-6145-B4AF-78B87BC09910}"/>
              </a:ext>
            </a:extLst>
          </p:cNvPr>
          <p:cNvCxnSpPr>
            <a:cxnSpLocks/>
          </p:cNvCxnSpPr>
          <p:nvPr/>
        </p:nvCxnSpPr>
        <p:spPr>
          <a:xfrm>
            <a:off x="7335312" y="4267102"/>
            <a:ext cx="0" cy="356269"/>
          </a:xfrm>
          <a:prstGeom prst="straightConnector1">
            <a:avLst/>
          </a:prstGeom>
          <a:ln w="28575">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43B69B3-4B18-3B4C-98E6-ADE6475F26DC}"/>
              </a:ext>
            </a:extLst>
          </p:cNvPr>
          <p:cNvSpPr/>
          <p:nvPr/>
        </p:nvSpPr>
        <p:spPr>
          <a:xfrm rot="1390456">
            <a:off x="6481678" y="1784843"/>
            <a:ext cx="628861" cy="196407"/>
          </a:xfrm>
          <a:prstGeom prst="ellipse">
            <a:avLst/>
          </a:prstGeom>
          <a:pattFill prst="lgConfetti">
            <a:fgClr>
              <a:srgbClr val="000090"/>
            </a:fgClr>
            <a:bgClr>
              <a:schemeClr val="bg1"/>
            </a:bgClr>
          </a:patt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143FB58-E1BD-E147-A8E5-25C60C235CC5}"/>
              </a:ext>
            </a:extLst>
          </p:cNvPr>
          <p:cNvSpPr/>
          <p:nvPr/>
        </p:nvSpPr>
        <p:spPr>
          <a:xfrm rot="20307128">
            <a:off x="6479962" y="1785516"/>
            <a:ext cx="628861" cy="196407"/>
          </a:xfrm>
          <a:prstGeom prst="ellipse">
            <a:avLst/>
          </a:prstGeom>
          <a:pattFill prst="lgConfetti">
            <a:fgClr>
              <a:srgbClr val="FF7E79"/>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E223E78-85FC-664B-93B3-3AA60983D6C1}"/>
              </a:ext>
            </a:extLst>
          </p:cNvPr>
          <p:cNvSpPr/>
          <p:nvPr/>
        </p:nvSpPr>
        <p:spPr>
          <a:xfrm>
            <a:off x="4364670" y="1787241"/>
            <a:ext cx="628861" cy="196407"/>
          </a:xfrm>
          <a:prstGeom prst="ellipse">
            <a:avLst/>
          </a:prstGeom>
          <a:pattFill prst="lgConfetti">
            <a:fgClr>
              <a:srgbClr val="000090"/>
            </a:fgClr>
            <a:bgClr>
              <a:srgbClr val="FF7E79"/>
            </a:bgClr>
          </a:patt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0FF8A4B-106A-7642-B9C6-7173EACE7A34}"/>
                  </a:ext>
                </a:extLst>
              </p:cNvPr>
              <p:cNvSpPr/>
              <p:nvPr/>
            </p:nvSpPr>
            <p:spPr>
              <a:xfrm>
                <a:off x="4248468" y="2159070"/>
                <a:ext cx="889282"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oMath>
                </a14:m>
                <a:r>
                  <a:rPr lang="en-US" dirty="0"/>
                  <a:t> 0</a:t>
                </a:r>
              </a:p>
            </p:txBody>
          </p:sp>
        </mc:Choice>
        <mc:Fallback xmlns="">
          <p:sp>
            <p:nvSpPr>
              <p:cNvPr id="33" name="Rectangle 32">
                <a:extLst>
                  <a:ext uri="{FF2B5EF4-FFF2-40B4-BE49-F238E27FC236}">
                    <a16:creationId xmlns:a16="http://schemas.microsoft.com/office/drawing/2014/main" id="{90FF8A4B-106A-7642-B9C6-7173EACE7A34}"/>
                  </a:ext>
                </a:extLst>
              </p:cNvPr>
              <p:cNvSpPr>
                <a:spLocks noRot="1" noChangeAspect="1" noMove="1" noResize="1" noEditPoints="1" noAdjustHandles="1" noChangeArrowheads="1" noChangeShapeType="1" noTextEdit="1"/>
              </p:cNvSpPr>
              <p:nvPr/>
            </p:nvSpPr>
            <p:spPr>
              <a:xfrm>
                <a:off x="4248468" y="2159070"/>
                <a:ext cx="889282" cy="369332"/>
              </a:xfrm>
              <a:prstGeom prst="rect">
                <a:avLst/>
              </a:prstGeom>
              <a:blipFill>
                <a:blip r:embed="rId8"/>
                <a:stretch>
                  <a:fillRect t="-8197" r="-411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77E141D-55A1-A94C-99AD-4C3D163A1864}"/>
                  </a:ext>
                </a:extLst>
              </p:cNvPr>
              <p:cNvSpPr/>
              <p:nvPr/>
            </p:nvSpPr>
            <p:spPr>
              <a:xfrm>
                <a:off x="6408025" y="2143982"/>
                <a:ext cx="953403"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oMath>
                </a14:m>
                <a:r>
                  <a:rPr lang="en-US" dirty="0"/>
                  <a:t> 0 </a:t>
                </a:r>
              </a:p>
            </p:txBody>
          </p:sp>
        </mc:Choice>
        <mc:Fallback xmlns="">
          <p:sp>
            <p:nvSpPr>
              <p:cNvPr id="34" name="Rectangle 33">
                <a:extLst>
                  <a:ext uri="{FF2B5EF4-FFF2-40B4-BE49-F238E27FC236}">
                    <a16:creationId xmlns:a16="http://schemas.microsoft.com/office/drawing/2014/main" id="{B77E141D-55A1-A94C-99AD-4C3D163A1864}"/>
                  </a:ext>
                </a:extLst>
              </p:cNvPr>
              <p:cNvSpPr>
                <a:spLocks noRot="1" noChangeAspect="1" noMove="1" noResize="1" noEditPoints="1" noAdjustHandles="1" noChangeArrowheads="1" noChangeShapeType="1" noTextEdit="1"/>
              </p:cNvSpPr>
              <p:nvPr/>
            </p:nvSpPr>
            <p:spPr>
              <a:xfrm>
                <a:off x="6408025" y="2143982"/>
                <a:ext cx="953403" cy="369332"/>
              </a:xfrm>
              <a:prstGeom prst="rect">
                <a:avLst/>
              </a:prstGeom>
              <a:blipFill>
                <a:blip r:embed="rId9"/>
                <a:stretch>
                  <a:fillRect t="-10000" r="-4459" b="-26667"/>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D8D59E3F-FCCF-3A4E-AF8B-CCB908314140}"/>
              </a:ext>
            </a:extLst>
          </p:cNvPr>
          <p:cNvSpPr txBox="1"/>
          <p:nvPr/>
        </p:nvSpPr>
        <p:spPr>
          <a:xfrm>
            <a:off x="2036621" y="1691372"/>
            <a:ext cx="1133644" cy="369332"/>
          </a:xfrm>
          <a:prstGeom prst="rect">
            <a:avLst/>
          </a:prstGeom>
          <a:noFill/>
        </p:spPr>
        <p:txBody>
          <a:bodyPr wrap="none" rtlCol="0">
            <a:spAutoFit/>
          </a:bodyPr>
          <a:lstStyle/>
          <a:p>
            <a:r>
              <a:rPr lang="en-US" i="1" u="sng" dirty="0"/>
              <a:t>At the IP</a:t>
            </a:r>
            <a:r>
              <a:rPr lang="en-US" i="1" dirty="0"/>
              <a:t>:</a:t>
            </a:r>
          </a:p>
        </p:txBody>
      </p:sp>
      <p:grpSp>
        <p:nvGrpSpPr>
          <p:cNvPr id="42" name="Group 41">
            <a:extLst>
              <a:ext uri="{FF2B5EF4-FFF2-40B4-BE49-F238E27FC236}">
                <a16:creationId xmlns:a16="http://schemas.microsoft.com/office/drawing/2014/main" id="{0AD4B299-2394-8D48-8361-029BE3D64162}"/>
              </a:ext>
            </a:extLst>
          </p:cNvPr>
          <p:cNvGrpSpPr/>
          <p:nvPr/>
        </p:nvGrpSpPr>
        <p:grpSpPr>
          <a:xfrm>
            <a:off x="6101221" y="1316321"/>
            <a:ext cx="2053688" cy="1173405"/>
            <a:chOff x="3294556" y="3567922"/>
            <a:chExt cx="2324938" cy="1466006"/>
          </a:xfrm>
        </p:grpSpPr>
        <p:cxnSp>
          <p:nvCxnSpPr>
            <p:cNvPr id="46" name="Straight Arrow Connector 45">
              <a:extLst>
                <a:ext uri="{FF2B5EF4-FFF2-40B4-BE49-F238E27FC236}">
                  <a16:creationId xmlns:a16="http://schemas.microsoft.com/office/drawing/2014/main" id="{A6C3F354-4F99-7941-A1FA-F3368B3406DF}"/>
                </a:ext>
              </a:extLst>
            </p:cNvPr>
            <p:cNvCxnSpPr>
              <a:cxnSpLocks/>
            </p:cNvCxnSpPr>
            <p:nvPr/>
          </p:nvCxnSpPr>
          <p:spPr>
            <a:xfrm flipV="1">
              <a:off x="3378551" y="3926336"/>
              <a:ext cx="1439290" cy="701429"/>
            </a:xfrm>
            <a:prstGeom prst="straightConnector1">
              <a:avLst/>
            </a:prstGeom>
            <a:ln w="1905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C786BBD-AF13-BB4A-B5A7-A3AC55912FD7}"/>
                </a:ext>
              </a:extLst>
            </p:cNvPr>
            <p:cNvCxnSpPr>
              <a:cxnSpLocks/>
            </p:cNvCxnSpPr>
            <p:nvPr/>
          </p:nvCxnSpPr>
          <p:spPr>
            <a:xfrm>
              <a:off x="3380537" y="3885464"/>
              <a:ext cx="1437304" cy="760975"/>
            </a:xfrm>
            <a:prstGeom prst="straightConnector1">
              <a:avLst/>
            </a:prstGeom>
            <a:ln w="19050">
              <a:solidFill>
                <a:schemeClr val="tx1"/>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E75E9C-ABF3-494A-ADC0-AE88FBBC0835}"/>
                </a:ext>
              </a:extLst>
            </p:cNvPr>
            <p:cNvCxnSpPr>
              <a:cxnSpLocks/>
            </p:cNvCxnSpPr>
            <p:nvPr/>
          </p:nvCxnSpPr>
          <p:spPr>
            <a:xfrm>
              <a:off x="4236567" y="4275237"/>
              <a:ext cx="1200922" cy="1762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Arc 49">
              <a:extLst>
                <a:ext uri="{FF2B5EF4-FFF2-40B4-BE49-F238E27FC236}">
                  <a16:creationId xmlns:a16="http://schemas.microsoft.com/office/drawing/2014/main" id="{DD08E728-D81D-5E43-98E4-1AF5B2F6A2F0}"/>
                </a:ext>
              </a:extLst>
            </p:cNvPr>
            <p:cNvSpPr/>
            <p:nvPr/>
          </p:nvSpPr>
          <p:spPr>
            <a:xfrm>
              <a:off x="3294556" y="3567922"/>
              <a:ext cx="2056031" cy="1466006"/>
            </a:xfrm>
            <a:prstGeom prst="arc">
              <a:avLst>
                <a:gd name="adj1" fmla="val 18127898"/>
                <a:gd name="adj2" fmla="val 2732424"/>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C3379AA-D9B5-2644-A5A8-3493B2D89F0C}"/>
                    </a:ext>
                  </a:extLst>
                </p:cNvPr>
                <p:cNvSpPr txBox="1"/>
                <p:nvPr/>
              </p:nvSpPr>
              <p:spPr>
                <a:xfrm>
                  <a:off x="5102079" y="3567922"/>
                  <a:ext cx="517415" cy="4229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ea typeface="Cambria Math"/>
                              </a:rPr>
                              <m:t>𝜃</m:t>
                            </m:r>
                          </m:e>
                          <m:sub>
                            <m:r>
                              <a:rPr lang="en-US" sz="1600" i="1">
                                <a:latin typeface="Cambria Math"/>
                              </a:rPr>
                              <m:t>𝐶</m:t>
                            </m:r>
                          </m:sub>
                        </m:sSub>
                      </m:oMath>
                    </m:oMathPara>
                  </a14:m>
                  <a:endParaRPr lang="en-US" sz="1600" dirty="0"/>
                </a:p>
              </p:txBody>
            </p:sp>
          </mc:Choice>
          <mc:Fallback xmlns="">
            <p:sp>
              <p:nvSpPr>
                <p:cNvPr id="51" name="TextBox 50">
                  <a:extLst>
                    <a:ext uri="{FF2B5EF4-FFF2-40B4-BE49-F238E27FC236}">
                      <a16:creationId xmlns:a16="http://schemas.microsoft.com/office/drawing/2014/main" id="{CC3379AA-D9B5-2644-A5A8-3493B2D89F0C}"/>
                    </a:ext>
                  </a:extLst>
                </p:cNvPr>
                <p:cNvSpPr txBox="1">
                  <a:spLocks noRot="1" noChangeAspect="1" noMove="1" noResize="1" noEditPoints="1" noAdjustHandles="1" noChangeArrowheads="1" noChangeShapeType="1" noTextEdit="1"/>
                </p:cNvSpPr>
                <p:nvPr/>
              </p:nvSpPr>
              <p:spPr>
                <a:xfrm>
                  <a:off x="5102079" y="3567922"/>
                  <a:ext cx="517415" cy="422976"/>
                </a:xfrm>
                <a:prstGeom prst="rect">
                  <a:avLst/>
                </a:prstGeom>
                <a:blipFill>
                  <a:blip r:embed="rId10"/>
                  <a:stretch>
                    <a:fillRect/>
                  </a:stretch>
                </a:blipFill>
              </p:spPr>
              <p:txBody>
                <a:bodyPr/>
                <a:lstStyle/>
                <a:p>
                  <a:r>
                    <a:rPr lang="en-US">
                      <a:noFill/>
                    </a:rPr>
                    <a:t> </a:t>
                  </a:r>
                </a:p>
              </p:txBody>
            </p:sp>
          </mc:Fallback>
        </mc:AlternateContent>
      </p:grpSp>
      <p:cxnSp>
        <p:nvCxnSpPr>
          <p:cNvPr id="55" name="Straight Arrow Connector 54">
            <a:extLst>
              <a:ext uri="{FF2B5EF4-FFF2-40B4-BE49-F238E27FC236}">
                <a16:creationId xmlns:a16="http://schemas.microsoft.com/office/drawing/2014/main" id="{99CAB675-044B-2740-B41C-E2D9418FF997}"/>
              </a:ext>
            </a:extLst>
          </p:cNvPr>
          <p:cNvCxnSpPr>
            <a:cxnSpLocks/>
          </p:cNvCxnSpPr>
          <p:nvPr/>
        </p:nvCxnSpPr>
        <p:spPr>
          <a:xfrm flipV="1">
            <a:off x="6101222" y="1277320"/>
            <a:ext cx="1340069" cy="1310599"/>
          </a:xfrm>
          <a:prstGeom prst="straightConnector1">
            <a:avLst/>
          </a:prstGeom>
          <a:ln w="19050">
            <a:solidFill>
              <a:schemeClr val="tx1"/>
            </a:solidFill>
            <a:prstDash val="solid"/>
            <a:headEnd type="arrow"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A8C576E-F41C-DE43-83CA-4178757CDBE7}"/>
              </a:ext>
            </a:extLst>
          </p:cNvPr>
          <p:cNvCxnSpPr>
            <a:cxnSpLocks/>
          </p:cNvCxnSpPr>
          <p:nvPr/>
        </p:nvCxnSpPr>
        <p:spPr>
          <a:xfrm>
            <a:off x="6146631" y="1313864"/>
            <a:ext cx="1519934" cy="1247976"/>
          </a:xfrm>
          <a:prstGeom prst="straightConnector1">
            <a:avLst/>
          </a:prstGeom>
          <a:ln w="19050">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E420E6F-91C9-9E49-8955-E95DE3C7ACFE}"/>
              </a:ext>
            </a:extLst>
          </p:cNvPr>
          <p:cNvSpPr txBox="1"/>
          <p:nvPr/>
        </p:nvSpPr>
        <p:spPr>
          <a:xfrm>
            <a:off x="4050048" y="2498218"/>
            <a:ext cx="1242648" cy="338554"/>
          </a:xfrm>
          <a:prstGeom prst="rect">
            <a:avLst/>
          </a:prstGeom>
          <a:noFill/>
        </p:spPr>
        <p:txBody>
          <a:bodyPr wrap="none" rtlCol="0">
            <a:spAutoFit/>
          </a:bodyPr>
          <a:lstStyle/>
          <a:p>
            <a:r>
              <a:rPr lang="en-US" sz="1600" dirty="0">
                <a:solidFill>
                  <a:schemeClr val="accent1"/>
                </a:solidFill>
              </a:rPr>
              <a:t>Full overlap</a:t>
            </a:r>
          </a:p>
        </p:txBody>
      </p:sp>
      <p:sp>
        <p:nvSpPr>
          <p:cNvPr id="65" name="TextBox 64">
            <a:extLst>
              <a:ext uri="{FF2B5EF4-FFF2-40B4-BE49-F238E27FC236}">
                <a16:creationId xmlns:a16="http://schemas.microsoft.com/office/drawing/2014/main" id="{E51D9000-159D-4145-A494-EA9C5C44BB20}"/>
              </a:ext>
            </a:extLst>
          </p:cNvPr>
          <p:cNvSpPr txBox="1"/>
          <p:nvPr/>
        </p:nvSpPr>
        <p:spPr>
          <a:xfrm>
            <a:off x="6185013" y="2497511"/>
            <a:ext cx="1494320" cy="338554"/>
          </a:xfrm>
          <a:prstGeom prst="rect">
            <a:avLst/>
          </a:prstGeom>
          <a:noFill/>
        </p:spPr>
        <p:txBody>
          <a:bodyPr wrap="none" rtlCol="0">
            <a:spAutoFit/>
          </a:bodyPr>
          <a:lstStyle/>
          <a:p>
            <a:r>
              <a:rPr lang="en-US" sz="1600" dirty="0">
                <a:solidFill>
                  <a:schemeClr val="accent1"/>
                </a:solidFill>
              </a:rPr>
              <a:t>Partial overlap</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C88F094-254E-2542-AE3F-A4897593BDB0}"/>
                  </a:ext>
                </a:extLst>
              </p:cNvPr>
              <p:cNvSpPr txBox="1"/>
              <p:nvPr/>
            </p:nvSpPr>
            <p:spPr>
              <a:xfrm>
                <a:off x="7377492" y="1564467"/>
                <a:ext cx="51712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ea typeface="Cambria Math"/>
                            </a:rPr>
                            <m:t>𝜃</m:t>
                          </m:r>
                          <m:r>
                            <a:rPr lang="en-US" sz="1600" i="1">
                              <a:latin typeface="Cambria Math" panose="02040503050406030204" pitchFamily="18" charset="0"/>
                              <a:ea typeface="Cambria Math"/>
                            </a:rPr>
                            <m:t>′</m:t>
                          </m:r>
                        </m:e>
                        <m:sub>
                          <m:r>
                            <a:rPr lang="en-US" sz="1600" i="1">
                              <a:latin typeface="Cambria Math"/>
                            </a:rPr>
                            <m:t>𝐶</m:t>
                          </m:r>
                        </m:sub>
                      </m:sSub>
                    </m:oMath>
                  </m:oMathPara>
                </a14:m>
                <a:endParaRPr lang="en-US" sz="1600" dirty="0"/>
              </a:p>
            </p:txBody>
          </p:sp>
        </mc:Choice>
        <mc:Fallback xmlns="">
          <p:sp>
            <p:nvSpPr>
              <p:cNvPr id="66" name="TextBox 65">
                <a:extLst>
                  <a:ext uri="{FF2B5EF4-FFF2-40B4-BE49-F238E27FC236}">
                    <a16:creationId xmlns:a16="http://schemas.microsoft.com/office/drawing/2014/main" id="{DC88F094-254E-2542-AE3F-A4897593BDB0}"/>
                  </a:ext>
                </a:extLst>
              </p:cNvPr>
              <p:cNvSpPr txBox="1">
                <a:spLocks noRot="1" noChangeAspect="1" noMove="1" noResize="1" noEditPoints="1" noAdjustHandles="1" noChangeArrowheads="1" noChangeShapeType="1" noTextEdit="1"/>
              </p:cNvSpPr>
              <p:nvPr/>
            </p:nvSpPr>
            <p:spPr>
              <a:xfrm>
                <a:off x="7377492" y="1564467"/>
                <a:ext cx="517129" cy="338554"/>
              </a:xfrm>
              <a:prstGeom prst="rect">
                <a:avLst/>
              </a:prstGeom>
              <a:blipFill>
                <a:blip r:embed="rId13"/>
                <a:stretch>
                  <a:fillRect/>
                </a:stretch>
              </a:blipFill>
            </p:spPr>
            <p:txBody>
              <a:bodyPr/>
              <a:lstStyle/>
              <a:p>
                <a:r>
                  <a:rPr lang="en-US">
                    <a:noFill/>
                  </a:rPr>
                  <a:t> </a:t>
                </a:r>
              </a:p>
            </p:txBody>
          </p:sp>
        </mc:Fallback>
      </mc:AlternateContent>
      <p:sp>
        <p:nvSpPr>
          <p:cNvPr id="71" name="Arc 70">
            <a:extLst>
              <a:ext uri="{FF2B5EF4-FFF2-40B4-BE49-F238E27FC236}">
                <a16:creationId xmlns:a16="http://schemas.microsoft.com/office/drawing/2014/main" id="{219F8BB4-4977-F54C-BAF1-D6C045F27915}"/>
              </a:ext>
            </a:extLst>
          </p:cNvPr>
          <p:cNvSpPr/>
          <p:nvPr/>
        </p:nvSpPr>
        <p:spPr>
          <a:xfrm>
            <a:off x="5658710" y="1309865"/>
            <a:ext cx="1816155" cy="1173405"/>
          </a:xfrm>
          <a:prstGeom prst="arc">
            <a:avLst>
              <a:gd name="adj1" fmla="val 20547766"/>
              <a:gd name="adj2" fmla="val 1006565"/>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6124BF4-CCD0-6C44-9D35-7EC298101CD2}"/>
                  </a:ext>
                </a:extLst>
              </p:cNvPr>
              <p:cNvSpPr/>
              <p:nvPr/>
            </p:nvSpPr>
            <p:spPr>
              <a:xfrm>
                <a:off x="939573" y="2920403"/>
                <a:ext cx="9516762" cy="369332"/>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Over or under compensation of crossing angle </a:t>
                </a:r>
                <a:r>
                  <a:rPr lang="en-US" b="1" dirty="0">
                    <a:solidFill>
                      <a:srgbClr val="0070C0"/>
                    </a:solidFill>
                  </a:rPr>
                  <a:t>prevents full head-on recovery</a:t>
                </a:r>
              </a:p>
            </p:txBody>
          </p:sp>
        </mc:Choice>
        <mc:Fallback xmlns="">
          <p:sp>
            <p:nvSpPr>
              <p:cNvPr id="72" name="Rectangle 71">
                <a:extLst>
                  <a:ext uri="{FF2B5EF4-FFF2-40B4-BE49-F238E27FC236}">
                    <a16:creationId xmlns:a16="http://schemas.microsoft.com/office/drawing/2014/main" id="{76124BF4-CCD0-6C44-9D35-7EC298101CD2}"/>
                  </a:ext>
                </a:extLst>
              </p:cNvPr>
              <p:cNvSpPr>
                <a:spLocks noRot="1" noChangeAspect="1" noMove="1" noResize="1" noEditPoints="1" noAdjustHandles="1" noChangeArrowheads="1" noChangeShapeType="1" noTextEdit="1"/>
              </p:cNvSpPr>
              <p:nvPr/>
            </p:nvSpPr>
            <p:spPr>
              <a:xfrm>
                <a:off x="939573" y="2920403"/>
                <a:ext cx="9516762" cy="369332"/>
              </a:xfrm>
              <a:prstGeom prst="rect">
                <a:avLst/>
              </a:prstGeom>
              <a:blipFill>
                <a:blip r:embed="rId14"/>
                <a:stretch>
                  <a:fillRect b="-3529"/>
                </a:stretch>
              </a:blipFill>
              <a:effectLst>
                <a:outerShdw blurRad="63500" sx="102000" sy="102000" algn="ctr" rotWithShape="0">
                  <a:prstClr val="black">
                    <a:alpha val="40000"/>
                  </a:prstClr>
                </a:outerShdw>
              </a:effectLst>
            </p:spPr>
            <p:txBody>
              <a:bodyPr/>
              <a:lstStyle/>
              <a:p>
                <a:r>
                  <a:rPr lang="en-US">
                    <a:noFill/>
                  </a:rPr>
                  <a:t> </a:t>
                </a:r>
              </a:p>
            </p:txBody>
          </p:sp>
        </mc:Fallback>
      </mc:AlternateContent>
      <p:cxnSp>
        <p:nvCxnSpPr>
          <p:cNvPr id="74" name="Straight Connector 73">
            <a:extLst>
              <a:ext uri="{FF2B5EF4-FFF2-40B4-BE49-F238E27FC236}">
                <a16:creationId xmlns:a16="http://schemas.microsoft.com/office/drawing/2014/main" id="{32E90B80-B5A3-BA40-B1C5-9DCFF969B25C}"/>
              </a:ext>
            </a:extLst>
          </p:cNvPr>
          <p:cNvCxnSpPr>
            <a:cxnSpLocks/>
          </p:cNvCxnSpPr>
          <p:nvPr/>
        </p:nvCxnSpPr>
        <p:spPr>
          <a:xfrm>
            <a:off x="6240850" y="4363890"/>
            <a:ext cx="1060811" cy="1410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BF7DD97-5D3B-E94D-A4CF-0C7F06A1D74C}"/>
              </a:ext>
            </a:extLst>
          </p:cNvPr>
          <p:cNvCxnSpPr>
            <a:cxnSpLocks/>
          </p:cNvCxnSpPr>
          <p:nvPr/>
        </p:nvCxnSpPr>
        <p:spPr>
          <a:xfrm>
            <a:off x="6247568" y="4504921"/>
            <a:ext cx="1060811" cy="1410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Slide Number Placeholder 1">
            <a:extLst>
              <a:ext uri="{FF2B5EF4-FFF2-40B4-BE49-F238E27FC236}">
                <a16:creationId xmlns:a16="http://schemas.microsoft.com/office/drawing/2014/main" id="{A14566DB-20CB-436A-91B8-D761AE07B9AD}"/>
              </a:ext>
            </a:extLst>
          </p:cNvPr>
          <p:cNvSpPr>
            <a:spLocks noGrp="1"/>
          </p:cNvSpPr>
          <p:nvPr>
            <p:ph type="sldNum" sz="quarter" idx="4"/>
          </p:nvPr>
        </p:nvSpPr>
        <p:spPr>
          <a:xfrm>
            <a:off x="11530018" y="6316595"/>
            <a:ext cx="432486" cy="365125"/>
          </a:xfrm>
        </p:spPr>
        <p:txBody>
          <a:bodyPr/>
          <a:lstStyle/>
          <a:p>
            <a:pPr algn="ctr"/>
            <a:fld id="{933A556B-7C63-244D-9B7C-B0EA8042B330}" type="slidenum">
              <a:rPr lang="en-US" smtClean="0"/>
              <a:pPr algn="ctr"/>
              <a:t>8</a:t>
            </a:fld>
            <a:endParaRPr lang="en-US" dirty="0"/>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0260E8A8-1011-42A2-94DA-15C2C5A7845C}"/>
                  </a:ext>
                </a:extLst>
              </p:cNvPr>
              <p:cNvSpPr/>
              <p:nvPr/>
            </p:nvSpPr>
            <p:spPr>
              <a:xfrm>
                <a:off x="1023462" y="5178327"/>
                <a:ext cx="9303794" cy="369332"/>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solidFill>
                          <a:srgbClr val="0070C0"/>
                        </a:solidFill>
                        <a:latin typeface="Cambria Math" panose="02040503050406030204" pitchFamily="18" charset="0"/>
                        <a:ea typeface="Cambria Math" panose="02040503050406030204" pitchFamily="18" charset="0"/>
                      </a:rPr>
                      <m:t>L</m:t>
                    </m:r>
                  </m:oMath>
                </a14:m>
                <a:r>
                  <a:rPr lang="en-US" dirty="0">
                    <a:solidFill>
                      <a:srgbClr val="0070C0"/>
                    </a:solidFill>
                  </a:rPr>
                  <a:t>eads to a shift on bunch centroid position</a:t>
                </a:r>
                <a:endParaRPr lang="en-US" b="1" dirty="0">
                  <a:solidFill>
                    <a:srgbClr val="0070C0"/>
                  </a:solidFill>
                </a:endParaRPr>
              </a:p>
            </p:txBody>
          </p:sp>
        </mc:Choice>
        <mc:Fallback xmlns="">
          <p:sp>
            <p:nvSpPr>
              <p:cNvPr id="40" name="Rectangle 39">
                <a:extLst>
                  <a:ext uri="{FF2B5EF4-FFF2-40B4-BE49-F238E27FC236}">
                    <a16:creationId xmlns:a16="http://schemas.microsoft.com/office/drawing/2014/main" id="{0260E8A8-1011-42A2-94DA-15C2C5A7845C}"/>
                  </a:ext>
                </a:extLst>
              </p:cNvPr>
              <p:cNvSpPr>
                <a:spLocks noRot="1" noChangeAspect="1" noMove="1" noResize="1" noEditPoints="1" noAdjustHandles="1" noChangeArrowheads="1" noChangeShapeType="1" noTextEdit="1"/>
              </p:cNvSpPr>
              <p:nvPr/>
            </p:nvSpPr>
            <p:spPr>
              <a:xfrm>
                <a:off x="1023462" y="5178327"/>
                <a:ext cx="9303794" cy="369332"/>
              </a:xfrm>
              <a:prstGeom prst="rect">
                <a:avLst/>
              </a:prstGeom>
              <a:blipFill>
                <a:blip r:embed="rId15"/>
                <a:stretch>
                  <a:fillRect b="-3529"/>
                </a:stretch>
              </a:blipFill>
              <a:effectLst>
                <a:outerShdw blurRad="63500" sx="102000" sy="102000" algn="ctr" rotWithShape="0">
                  <a:prstClr val="black">
                    <a:alpha val="40000"/>
                  </a:prstClr>
                </a:outerShdw>
              </a:effectLst>
            </p:spPr>
            <p:txBody>
              <a:bodyPr/>
              <a:lstStyle/>
              <a:p>
                <a:r>
                  <a:rPr lang="en-US">
                    <a:noFill/>
                  </a:rPr>
                  <a:t> </a:t>
                </a:r>
              </a:p>
            </p:txBody>
          </p:sp>
        </mc:Fallback>
      </mc:AlternateContent>
      <p:sp>
        <p:nvSpPr>
          <p:cNvPr id="41" name="Title 2">
            <a:extLst>
              <a:ext uri="{FF2B5EF4-FFF2-40B4-BE49-F238E27FC236}">
                <a16:creationId xmlns:a16="http://schemas.microsoft.com/office/drawing/2014/main" id="{1B2B1112-0F8E-4AD0-8DFD-982611760CAC}"/>
              </a:ext>
            </a:extLst>
          </p:cNvPr>
          <p:cNvSpPr txBox="1">
            <a:spLocks/>
          </p:cNvSpPr>
          <p:nvPr/>
        </p:nvSpPr>
        <p:spPr>
          <a:xfrm>
            <a:off x="344929" y="-30009"/>
            <a:ext cx="11499925" cy="825178"/>
          </a:xfrm>
          <a:prstGeom prst="rect">
            <a:avLst/>
          </a:prstGeom>
        </p:spPr>
        <p:txBody>
          <a:bodyPr>
            <a:normAutofit/>
          </a:bodyPr>
          <a:lstStyle>
            <a:lvl1pPr algn="l" defTabSz="914400" rtl="0" eaLnBrk="1" latinLnBrk="0" hangingPunct="1">
              <a:lnSpc>
                <a:spcPct val="90000"/>
              </a:lnSpc>
              <a:spcBef>
                <a:spcPct val="0"/>
              </a:spcBef>
              <a:buNone/>
              <a:defRPr sz="4000" b="1" u="none" kern="1200">
                <a:solidFill>
                  <a:schemeClr val="tx1"/>
                </a:solidFill>
                <a:latin typeface="+mn-lt"/>
                <a:ea typeface="+mj-ea"/>
                <a:cs typeface="+mj-cs"/>
              </a:defRPr>
            </a:lvl1pPr>
          </a:lstStyle>
          <a:p>
            <a:pPr algn="ctr"/>
            <a:r>
              <a:rPr lang="en-US" sz="3600" dirty="0"/>
              <a:t>Effect of Crab System’s RF noise</a:t>
            </a:r>
          </a:p>
        </p:txBody>
      </p:sp>
    </p:spTree>
    <p:extLst>
      <p:ext uri="{BB962C8B-B14F-4D97-AF65-F5344CB8AC3E}">
        <p14:creationId xmlns:p14="http://schemas.microsoft.com/office/powerpoint/2010/main" val="324795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6C2C2-8938-477F-BCC5-15FBF72673AF}"/>
              </a:ext>
            </a:extLst>
          </p:cNvPr>
          <p:cNvSpPr>
            <a:spLocks noGrp="1"/>
          </p:cNvSpPr>
          <p:nvPr>
            <p:ph type="body" sz="quarter" idx="10"/>
          </p:nvPr>
        </p:nvSpPr>
        <p:spPr>
          <a:xfrm>
            <a:off x="462578" y="842561"/>
            <a:ext cx="11499925" cy="5193147"/>
          </a:xfrm>
        </p:spPr>
        <p:txBody>
          <a:bodyPr>
            <a:normAutofit/>
          </a:bodyPr>
          <a:lstStyle/>
          <a:p>
            <a:pPr>
              <a:buFont typeface="Wingdings" panose="05000000000000000000" pitchFamily="2" charset="2"/>
              <a:buChar char="ü"/>
            </a:pPr>
            <a:r>
              <a:rPr lang="en-US" dirty="0">
                <a:latin typeface="Arial (Body)"/>
              </a:rPr>
              <a:t>The stability requirement varies in different accelerator.</a:t>
            </a:r>
          </a:p>
          <a:p>
            <a:pPr>
              <a:buFont typeface="Wingdings" panose="05000000000000000000" pitchFamily="2" charset="2"/>
              <a:buChar char="ü"/>
            </a:pPr>
            <a:endParaRPr lang="en-US" dirty="0">
              <a:latin typeface="Arial (Body)"/>
            </a:endParaRPr>
          </a:p>
          <a:p>
            <a:pPr>
              <a:buFont typeface="Wingdings" panose="05000000000000000000" pitchFamily="2" charset="2"/>
              <a:buChar char="ü"/>
            </a:pPr>
            <a:endParaRPr lang="en-US" dirty="0">
              <a:latin typeface="Arial (Body)"/>
            </a:endParaRPr>
          </a:p>
          <a:p>
            <a:pPr>
              <a:buFont typeface="Wingdings" panose="05000000000000000000" pitchFamily="2" charset="2"/>
              <a:buChar char="ü"/>
            </a:pPr>
            <a:endParaRPr lang="en-US" dirty="0">
              <a:latin typeface="Arial (Body)"/>
            </a:endParaRPr>
          </a:p>
          <a:p>
            <a:pPr>
              <a:buFont typeface="Wingdings" panose="05000000000000000000" pitchFamily="2" charset="2"/>
              <a:buChar char="ü"/>
            </a:pPr>
            <a:r>
              <a:rPr lang="en-US" dirty="0">
                <a:latin typeface="Arial (Body)"/>
              </a:rPr>
              <a:t>The requirement on amplitude / phase stability differs by time scale, </a:t>
            </a:r>
            <a:r>
              <a:rPr lang="en-US" dirty="0">
                <a:solidFill>
                  <a:srgbClr val="0070C0"/>
                </a:solidFill>
                <a:latin typeface="Arial (Body)"/>
              </a:rPr>
              <a:t>short term</a:t>
            </a:r>
            <a:r>
              <a:rPr lang="en-US" dirty="0">
                <a:latin typeface="Arial (Body)"/>
              </a:rPr>
              <a:t>, medium term, long term (minutes to hours). It is often specified as an rms value but peak to peak is also used.</a:t>
            </a:r>
          </a:p>
          <a:p>
            <a:pPr>
              <a:buFont typeface="Wingdings" panose="05000000000000000000" pitchFamily="2" charset="2"/>
              <a:buChar char="ü"/>
            </a:pPr>
            <a:r>
              <a:rPr lang="en-US" dirty="0">
                <a:latin typeface="Arial (Body)"/>
              </a:rPr>
              <a:t>HSR Crab Systems stability requirements? </a:t>
            </a:r>
            <a:r>
              <a:rPr lang="en-US" dirty="0">
                <a:solidFill>
                  <a:srgbClr val="0070C0"/>
                </a:solidFill>
                <a:latin typeface="Arial (Body)"/>
              </a:rPr>
              <a:t>Under development</a:t>
            </a:r>
          </a:p>
          <a:p>
            <a:pPr>
              <a:buFont typeface="Wingdings" panose="05000000000000000000" pitchFamily="2" charset="2"/>
              <a:buChar char="ü"/>
            </a:pPr>
            <a:endParaRPr lang="en-US" dirty="0">
              <a:latin typeface="Arial (Body)"/>
            </a:endParaRPr>
          </a:p>
          <a:p>
            <a:pPr>
              <a:buFont typeface="Wingdings" panose="05000000000000000000" pitchFamily="2" charset="2"/>
              <a:buChar char="ü"/>
            </a:pPr>
            <a:r>
              <a:rPr lang="en-US" dirty="0">
                <a:latin typeface="Arial (Body)"/>
              </a:rPr>
              <a:t>Target (HSR 275 GeV)   </a:t>
            </a:r>
            <a:r>
              <a:rPr lang="en-US" dirty="0">
                <a:latin typeface="Arial (Body)"/>
                <a:sym typeface="Wingdings" panose="05000000000000000000" pitchFamily="2" charset="2"/>
              </a:rPr>
              <a:t></a:t>
            </a:r>
            <a:endParaRPr lang="en-US" dirty="0">
              <a:latin typeface="Arial (Body)"/>
            </a:endParaRPr>
          </a:p>
        </p:txBody>
      </p:sp>
      <p:sp>
        <p:nvSpPr>
          <p:cNvPr id="3" name="Slide Number Placeholder 2">
            <a:extLst>
              <a:ext uri="{FF2B5EF4-FFF2-40B4-BE49-F238E27FC236}">
                <a16:creationId xmlns:a16="http://schemas.microsoft.com/office/drawing/2014/main" id="{049CE9E3-BFD1-4B53-9C85-2AA4EC1D859F}"/>
              </a:ext>
            </a:extLst>
          </p:cNvPr>
          <p:cNvSpPr>
            <a:spLocks noGrp="1"/>
          </p:cNvSpPr>
          <p:nvPr>
            <p:ph type="sldNum" sz="quarter" idx="11"/>
          </p:nvPr>
        </p:nvSpPr>
        <p:spPr/>
        <p:txBody>
          <a:bodyPr/>
          <a:lstStyle/>
          <a:p>
            <a:fld id="{933A556B-7C63-244D-9B7C-B0EA8042B330}" type="slidenum">
              <a:rPr lang="en-US" smtClean="0"/>
              <a:pPr/>
              <a:t>9</a:t>
            </a:fld>
            <a:endParaRPr lang="en-US" dirty="0"/>
          </a:p>
        </p:txBody>
      </p:sp>
      <p:sp>
        <p:nvSpPr>
          <p:cNvPr id="4" name="Title 3">
            <a:extLst>
              <a:ext uri="{FF2B5EF4-FFF2-40B4-BE49-F238E27FC236}">
                <a16:creationId xmlns:a16="http://schemas.microsoft.com/office/drawing/2014/main" id="{E12D043E-BC1E-4791-9743-879BFFAD2300}"/>
              </a:ext>
            </a:extLst>
          </p:cNvPr>
          <p:cNvSpPr>
            <a:spLocks noGrp="1"/>
          </p:cNvSpPr>
          <p:nvPr>
            <p:ph type="title"/>
          </p:nvPr>
        </p:nvSpPr>
        <p:spPr/>
        <p:txBody>
          <a:bodyPr/>
          <a:lstStyle/>
          <a:p>
            <a:pPr algn="ctr"/>
            <a:r>
              <a:rPr lang="en-US" dirty="0"/>
              <a:t>Crab RF Specification:  </a:t>
            </a:r>
            <a:r>
              <a:rPr lang="en-US"/>
              <a:t>Field Regulation</a:t>
            </a:r>
            <a:endParaRPr lang="en-US" dirty="0"/>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017684BC-5182-4F3E-9414-E8D5C7510E50}"/>
                  </a:ext>
                </a:extLst>
              </p:cNvPr>
              <p:cNvGraphicFramePr>
                <a:graphicFrameLocks noGrp="1"/>
              </p:cNvGraphicFramePr>
              <p:nvPr>
                <p:extLst>
                  <p:ext uri="{D42A27DB-BD31-4B8C-83A1-F6EECF244321}">
                    <p14:modId xmlns:p14="http://schemas.microsoft.com/office/powerpoint/2010/main" val="1576773630"/>
                  </p:ext>
                </p:extLst>
              </p:nvPr>
            </p:nvGraphicFramePr>
            <p:xfrm>
              <a:off x="832319" y="1294970"/>
              <a:ext cx="10314709" cy="1280160"/>
            </p:xfrm>
            <a:graphic>
              <a:graphicData uri="http://schemas.openxmlformats.org/drawingml/2006/table">
                <a:tbl>
                  <a:tblPr firstRow="1" bandRow="1">
                    <a:tableStyleId>{5C22544A-7EE6-4342-B048-85BDC9FD1C3A}</a:tableStyleId>
                  </a:tblPr>
                  <a:tblGrid>
                    <a:gridCol w="1939638">
                      <a:extLst>
                        <a:ext uri="{9D8B030D-6E8A-4147-A177-3AD203B41FA5}">
                          <a16:colId xmlns:a16="http://schemas.microsoft.com/office/drawing/2014/main" val="3544963845"/>
                        </a:ext>
                      </a:extLst>
                    </a:gridCol>
                    <a:gridCol w="1752599">
                      <a:extLst>
                        <a:ext uri="{9D8B030D-6E8A-4147-A177-3AD203B41FA5}">
                          <a16:colId xmlns:a16="http://schemas.microsoft.com/office/drawing/2014/main" val="1468521227"/>
                        </a:ext>
                      </a:extLst>
                    </a:gridCol>
                    <a:gridCol w="1690255">
                      <a:extLst>
                        <a:ext uri="{9D8B030D-6E8A-4147-A177-3AD203B41FA5}">
                          <a16:colId xmlns:a16="http://schemas.microsoft.com/office/drawing/2014/main" val="1356571973"/>
                        </a:ext>
                      </a:extLst>
                    </a:gridCol>
                    <a:gridCol w="1932709">
                      <a:extLst>
                        <a:ext uri="{9D8B030D-6E8A-4147-A177-3AD203B41FA5}">
                          <a16:colId xmlns:a16="http://schemas.microsoft.com/office/drawing/2014/main" val="2253422582"/>
                        </a:ext>
                      </a:extLst>
                    </a:gridCol>
                    <a:gridCol w="1454727">
                      <a:extLst>
                        <a:ext uri="{9D8B030D-6E8A-4147-A177-3AD203B41FA5}">
                          <a16:colId xmlns:a16="http://schemas.microsoft.com/office/drawing/2014/main" val="3923112275"/>
                        </a:ext>
                      </a:extLst>
                    </a:gridCol>
                    <a:gridCol w="1544781">
                      <a:extLst>
                        <a:ext uri="{9D8B030D-6E8A-4147-A177-3AD203B41FA5}">
                          <a16:colId xmlns:a16="http://schemas.microsoft.com/office/drawing/2014/main" val="3417739190"/>
                        </a:ext>
                      </a:extLst>
                    </a:gridCol>
                  </a:tblGrid>
                  <a:tr h="418716">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XFEL</a:t>
                          </a:r>
                        </a:p>
                        <a:p>
                          <a:pPr algn="ctr"/>
                          <a:r>
                            <a:rPr lang="en-US" dirty="0">
                              <a:solidFill>
                                <a:schemeClr val="tx1"/>
                              </a:solidFill>
                            </a:rPr>
                            <a:t>(RF 1.3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ILC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(RF 1.3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SNS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(RF 402.5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JPARC</a:t>
                          </a:r>
                        </a:p>
                        <a:p>
                          <a:pPr algn="ctr"/>
                          <a:r>
                            <a:rPr lang="en-US"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a:t>
                          </a:r>
                          <a:r>
                            <a:rPr lang="en-US" dirty="0" err="1">
                              <a:solidFill>
                                <a:schemeClr val="tx1"/>
                              </a:solidFill>
                            </a:rPr>
                            <a:t>CeCPoP</a:t>
                          </a:r>
                          <a:endParaRPr lang="en-US"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8542891"/>
                      </a:ext>
                    </a:extLst>
                  </a:tr>
                  <a:tr h="370840">
                    <a:tc>
                      <a:txBody>
                        <a:bodyPr/>
                        <a:lstStyle/>
                        <a:p>
                          <a:pPr algn="ctr"/>
                          <a:r>
                            <a:rPr lang="en-US" dirty="0">
                              <a:solidFill>
                                <a:srgbClr val="0070C0"/>
                              </a:solidFill>
                            </a:rPr>
                            <a:t>Amplitude/Phase</a:t>
                          </a:r>
                        </a:p>
                        <a:p>
                          <a:pPr algn="ctr"/>
                          <a:r>
                            <a:rPr lang="en-US" dirty="0">
                              <a:solidFill>
                                <a:srgbClr val="0070C0"/>
                              </a:solidFill>
                            </a:rPr>
                            <a:t>Stability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0070C0"/>
                              </a:solidFill>
                            </a:rPr>
                            <a:t>0.01%, 0.0</a:t>
                          </a:r>
                          <a14:m>
                            <m:oMath xmlns:m="http://schemas.openxmlformats.org/officeDocument/2006/math">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1</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p>
                          <a:pPr algn="ctr"/>
                          <a:r>
                            <a:rPr lang="en-US" dirty="0">
                              <a:solidFill>
                                <a:srgbClr val="0070C0"/>
                              </a:solidFill>
                            </a:rPr>
                            <a:t>(rms)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0070C0"/>
                              </a:solidFill>
                            </a:rPr>
                            <a:t>0.1%, 0.</a:t>
                          </a:r>
                          <a:r>
                            <a:rPr lang="pt-BR" dirty="0">
                              <a:solidFill>
                                <a:srgbClr val="0070C0"/>
                              </a:solidFill>
                            </a:rPr>
                            <a:t> </a:t>
                          </a:r>
                          <a14:m>
                            <m:oMath xmlns:m="http://schemas.openxmlformats.org/officeDocument/2006/math">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1</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p>
                          <a:pPr algn="ctr"/>
                          <a:r>
                            <a:rPr lang="en-US" dirty="0">
                              <a:solidFill>
                                <a:srgbClr val="0070C0"/>
                              </a:solidFill>
                            </a:rPr>
                            <a:t>(rms)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i="1" smtClean="0">
                                  <a:solidFill>
                                    <a:srgbClr val="0070C0"/>
                                  </a:solidFill>
                                  <a:latin typeface="Cambria Math" panose="02040503050406030204" pitchFamily="18" charset="0"/>
                                </a:rPr>
                                <m:t>±</m:t>
                              </m:r>
                            </m:oMath>
                          </a14:m>
                          <a:r>
                            <a:rPr lang="en-US" dirty="0">
                              <a:solidFill>
                                <a:srgbClr val="0070C0"/>
                              </a:solidFill>
                            </a:rPr>
                            <a:t>0.5%, </a:t>
                          </a:r>
                          <a14:m>
                            <m:oMath xmlns:m="http://schemas.openxmlformats.org/officeDocument/2006/math">
                              <m:r>
                                <a:rPr lang="en-US" i="1" smtClean="0">
                                  <a:solidFill>
                                    <a:srgbClr val="0070C0"/>
                                  </a:solidFill>
                                  <a:latin typeface="Cambria Math" panose="02040503050406030204" pitchFamily="18" charset="0"/>
                                </a:rPr>
                                <m:t>±</m:t>
                              </m:r>
                            </m:oMath>
                          </a14:m>
                          <a:r>
                            <a:rPr lang="en-US" dirty="0">
                              <a:solidFill>
                                <a:srgbClr val="0070C0"/>
                              </a:solidFill>
                            </a:rPr>
                            <a:t> 0.</a:t>
                          </a:r>
                          <a14:m>
                            <m:oMath xmlns:m="http://schemas.openxmlformats.org/officeDocument/2006/math">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5</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i="1" smtClean="0">
                                  <a:solidFill>
                                    <a:srgbClr val="0070C0"/>
                                  </a:solidFill>
                                  <a:latin typeface="Cambria Math" panose="02040503050406030204" pitchFamily="18" charset="0"/>
                                </a:rPr>
                                <m:t>±</m:t>
                              </m:r>
                            </m:oMath>
                          </a14:m>
                          <a:r>
                            <a:rPr lang="en-US" dirty="0">
                              <a:solidFill>
                                <a:srgbClr val="0070C0"/>
                              </a:solidFill>
                            </a:rPr>
                            <a:t>1%, </a:t>
                          </a:r>
                          <a14:m>
                            <m:oMath xmlns:m="http://schemas.openxmlformats.org/officeDocument/2006/math">
                              <m:r>
                                <a:rPr lang="en-US" i="1" smtClean="0">
                                  <a:solidFill>
                                    <a:srgbClr val="0070C0"/>
                                  </a:solidFill>
                                  <a:latin typeface="Cambria Math" panose="02040503050406030204" pitchFamily="18" charset="0"/>
                                </a:rPr>
                                <m:t>±</m:t>
                              </m:r>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1</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0070C0"/>
                              </a:solidFill>
                            </a:rPr>
                            <a:t>0.01%, 0.</a:t>
                          </a:r>
                          <a14:m>
                            <m:oMath xmlns:m="http://schemas.openxmlformats.org/officeDocument/2006/math">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1</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p>
                          <a:pPr algn="ctr"/>
                          <a:r>
                            <a:rPr lang="en-US" dirty="0">
                              <a:solidFill>
                                <a:srgbClr val="0070C0"/>
                              </a:solidFill>
                            </a:rPr>
                            <a:t>(rms)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7149708"/>
                      </a:ext>
                    </a:extLst>
                  </a:tr>
                </a:tbl>
              </a:graphicData>
            </a:graphic>
          </p:graphicFrame>
        </mc:Choice>
        <mc:Fallback xmlns="">
          <p:graphicFrame>
            <p:nvGraphicFramePr>
              <p:cNvPr id="14" name="Table 13">
                <a:extLst>
                  <a:ext uri="{FF2B5EF4-FFF2-40B4-BE49-F238E27FC236}">
                    <a16:creationId xmlns:a16="http://schemas.microsoft.com/office/drawing/2014/main" id="{017684BC-5182-4F3E-9414-E8D5C7510E50}"/>
                  </a:ext>
                </a:extLst>
              </p:cNvPr>
              <p:cNvGraphicFramePr>
                <a:graphicFrameLocks noGrp="1"/>
              </p:cNvGraphicFramePr>
              <p:nvPr>
                <p:extLst>
                  <p:ext uri="{D42A27DB-BD31-4B8C-83A1-F6EECF244321}">
                    <p14:modId xmlns:p14="http://schemas.microsoft.com/office/powerpoint/2010/main" val="1576773630"/>
                  </p:ext>
                </p:extLst>
              </p:nvPr>
            </p:nvGraphicFramePr>
            <p:xfrm>
              <a:off x="832319" y="1294970"/>
              <a:ext cx="10314709" cy="1280160"/>
            </p:xfrm>
            <a:graphic>
              <a:graphicData uri="http://schemas.openxmlformats.org/drawingml/2006/table">
                <a:tbl>
                  <a:tblPr firstRow="1" bandRow="1">
                    <a:tableStyleId>{5C22544A-7EE6-4342-B048-85BDC9FD1C3A}</a:tableStyleId>
                  </a:tblPr>
                  <a:tblGrid>
                    <a:gridCol w="1939638">
                      <a:extLst>
                        <a:ext uri="{9D8B030D-6E8A-4147-A177-3AD203B41FA5}">
                          <a16:colId xmlns:a16="http://schemas.microsoft.com/office/drawing/2014/main" val="3544963845"/>
                        </a:ext>
                      </a:extLst>
                    </a:gridCol>
                    <a:gridCol w="1752599">
                      <a:extLst>
                        <a:ext uri="{9D8B030D-6E8A-4147-A177-3AD203B41FA5}">
                          <a16:colId xmlns:a16="http://schemas.microsoft.com/office/drawing/2014/main" val="1468521227"/>
                        </a:ext>
                      </a:extLst>
                    </a:gridCol>
                    <a:gridCol w="1690255">
                      <a:extLst>
                        <a:ext uri="{9D8B030D-6E8A-4147-A177-3AD203B41FA5}">
                          <a16:colId xmlns:a16="http://schemas.microsoft.com/office/drawing/2014/main" val="1356571973"/>
                        </a:ext>
                      </a:extLst>
                    </a:gridCol>
                    <a:gridCol w="1932709">
                      <a:extLst>
                        <a:ext uri="{9D8B030D-6E8A-4147-A177-3AD203B41FA5}">
                          <a16:colId xmlns:a16="http://schemas.microsoft.com/office/drawing/2014/main" val="2253422582"/>
                        </a:ext>
                      </a:extLst>
                    </a:gridCol>
                    <a:gridCol w="1454727">
                      <a:extLst>
                        <a:ext uri="{9D8B030D-6E8A-4147-A177-3AD203B41FA5}">
                          <a16:colId xmlns:a16="http://schemas.microsoft.com/office/drawing/2014/main" val="3923112275"/>
                        </a:ext>
                      </a:extLst>
                    </a:gridCol>
                    <a:gridCol w="1544781">
                      <a:extLst>
                        <a:ext uri="{9D8B030D-6E8A-4147-A177-3AD203B41FA5}">
                          <a16:colId xmlns:a16="http://schemas.microsoft.com/office/drawing/2014/main" val="3417739190"/>
                        </a:ext>
                      </a:extLst>
                    </a:gridCol>
                  </a:tblGrid>
                  <a:tr h="640080">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XFEL</a:t>
                          </a:r>
                        </a:p>
                        <a:p>
                          <a:pPr algn="ctr"/>
                          <a:r>
                            <a:rPr lang="en-US" dirty="0">
                              <a:solidFill>
                                <a:schemeClr val="tx1"/>
                              </a:solidFill>
                            </a:rPr>
                            <a:t>(RF 1.3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ILC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(RF 1.3 GHz)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SNS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(RF 402.5 MHz)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JPARC</a:t>
                          </a:r>
                        </a:p>
                        <a:p>
                          <a:pPr algn="ctr"/>
                          <a:r>
                            <a:rPr lang="en-US"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a:t>
                          </a:r>
                          <a:r>
                            <a:rPr lang="en-US" dirty="0" err="1">
                              <a:solidFill>
                                <a:schemeClr val="tx1"/>
                              </a:solidFill>
                            </a:rPr>
                            <a:t>CeCPoP</a:t>
                          </a:r>
                          <a:endParaRPr lang="en-US"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Multiple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8542891"/>
                      </a:ext>
                    </a:extLst>
                  </a:tr>
                  <a:tr h="640080">
                    <a:tc>
                      <a:txBody>
                        <a:bodyPr/>
                        <a:lstStyle/>
                        <a:p>
                          <a:pPr algn="ctr"/>
                          <a:r>
                            <a:rPr lang="en-US" dirty="0">
                              <a:solidFill>
                                <a:srgbClr val="0070C0"/>
                              </a:solidFill>
                            </a:rPr>
                            <a:t>Amplitude/Phase</a:t>
                          </a:r>
                        </a:p>
                        <a:p>
                          <a:pPr algn="ctr"/>
                          <a:r>
                            <a:rPr lang="en-US" dirty="0">
                              <a:solidFill>
                                <a:srgbClr val="0070C0"/>
                              </a:solidFill>
                            </a:rPr>
                            <a:t>Stability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0764" t="-105714" r="-378125" b="-142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19134" t="-105714" r="-293141" b="-142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77987" t="-105714" r="-155346" b="-142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05042" t="-105714" r="-107563" b="-1428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66929" t="-105714" r="-787" b="-14286"/>
                          </a:stretch>
                        </a:blipFill>
                      </a:tcPr>
                    </a:tc>
                    <a:extLst>
                      <a:ext uri="{0D108BD9-81ED-4DB2-BD59-A6C34878D82A}">
                        <a16:rowId xmlns:a16="http://schemas.microsoft.com/office/drawing/2014/main" val="42471497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10F455F-117F-4C94-9465-ECA23E5A7EC2}"/>
                  </a:ext>
                </a:extLst>
              </p:cNvPr>
              <p:cNvGraphicFramePr>
                <a:graphicFrameLocks noGrp="1"/>
              </p:cNvGraphicFramePr>
              <p:nvPr>
                <p:extLst>
                  <p:ext uri="{D42A27DB-BD31-4B8C-83A1-F6EECF244321}">
                    <p14:modId xmlns:p14="http://schemas.microsoft.com/office/powerpoint/2010/main" val="2861868902"/>
                  </p:ext>
                </p:extLst>
              </p:nvPr>
            </p:nvGraphicFramePr>
            <p:xfrm>
              <a:off x="3980984" y="4282871"/>
              <a:ext cx="7879719" cy="1828800"/>
            </p:xfrm>
            <a:graphic>
              <a:graphicData uri="http://schemas.openxmlformats.org/drawingml/2006/table">
                <a:tbl>
                  <a:tblPr firstRow="1" bandRow="1">
                    <a:tableStyleId>{5C22544A-7EE6-4342-B048-85BDC9FD1C3A}</a:tableStyleId>
                  </a:tblPr>
                  <a:tblGrid>
                    <a:gridCol w="2654058">
                      <a:extLst>
                        <a:ext uri="{9D8B030D-6E8A-4147-A177-3AD203B41FA5}">
                          <a16:colId xmlns:a16="http://schemas.microsoft.com/office/drawing/2014/main" val="3544963845"/>
                        </a:ext>
                      </a:extLst>
                    </a:gridCol>
                    <a:gridCol w="5225661">
                      <a:extLst>
                        <a:ext uri="{9D8B030D-6E8A-4147-A177-3AD203B41FA5}">
                          <a16:colId xmlns:a16="http://schemas.microsoft.com/office/drawing/2014/main" val="1468521227"/>
                        </a:ext>
                      </a:extLst>
                    </a:gridCol>
                  </a:tblGrid>
                  <a:tr h="470467">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HSR 275 GeV</a:t>
                          </a:r>
                        </a:p>
                        <a:p>
                          <a:pPr algn="ctr"/>
                          <a:r>
                            <a:rPr lang="en-US" dirty="0">
                              <a:solidFill>
                                <a:schemeClr val="tx1"/>
                              </a:solidFill>
                            </a:rPr>
                            <a:t>(197 MHz Crab)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8542891"/>
                      </a:ext>
                    </a:extLst>
                  </a:tr>
                  <a:tr h="783228">
                    <a:tc>
                      <a:txBody>
                        <a:bodyPr/>
                        <a:lstStyle/>
                        <a:p>
                          <a:pPr algn="ctr"/>
                          <a:r>
                            <a:rPr lang="en-US" dirty="0">
                              <a:solidFill>
                                <a:srgbClr val="0070C0"/>
                              </a:solidFill>
                            </a:rPr>
                            <a:t>Amplitude/Phase</a:t>
                          </a:r>
                        </a:p>
                        <a:p>
                          <a:pPr algn="ctr"/>
                          <a:r>
                            <a:rPr lang="en-US" dirty="0">
                              <a:solidFill>
                                <a:srgbClr val="0070C0"/>
                              </a:solidFill>
                            </a:rPr>
                            <a:t>Stability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aseline="0" dirty="0">
                              <a:solidFill>
                                <a:srgbClr val="0070C0"/>
                              </a:solidFill>
                            </a:rPr>
                            <a:t> ~</a:t>
                          </a:r>
                          <a:r>
                            <a:rPr lang="en-US" dirty="0">
                              <a:solidFill>
                                <a:srgbClr val="0070C0"/>
                              </a:solidFill>
                            </a:rPr>
                            <a:t>0.001%, ~0.000</a:t>
                          </a:r>
                          <a14:m>
                            <m:oMath xmlns:m="http://schemas.openxmlformats.org/officeDocument/2006/math">
                              <m:sSup>
                                <m:sSupPr>
                                  <m:ctrlPr>
                                    <a:rPr lang="pt-BR"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1</m:t>
                                  </m:r>
                                </m:e>
                                <m:sup>
                                  <m:r>
                                    <a:rPr lang="en-US" b="0" i="1" smtClean="0">
                                      <a:solidFill>
                                        <a:srgbClr val="0070C0"/>
                                      </a:solidFill>
                                      <a:latin typeface="Cambria Math" panose="02040503050406030204" pitchFamily="18" charset="0"/>
                                    </a:rPr>
                                    <m:t>𝑜</m:t>
                                  </m:r>
                                </m:sup>
                              </m:sSup>
                            </m:oMath>
                          </a14:m>
                          <a:endParaRPr lang="en-US" dirty="0">
                            <a:solidFill>
                              <a:srgbClr val="0070C0"/>
                            </a:solidFill>
                          </a:endParaRPr>
                        </a:p>
                        <a:p>
                          <a:pPr lvl="1" algn="ctr"/>
                          <a:r>
                            <a:rPr lang="en-US" dirty="0">
                              <a:solidFill>
                                <a:srgbClr val="0070C0"/>
                              </a:solidFill>
                            </a:rPr>
                            <a:t>(rms)</a:t>
                          </a:r>
                        </a:p>
                        <a:p>
                          <a:pPr lvl="1" algn="ctr"/>
                          <a:r>
                            <a:rPr lang="en-US" dirty="0">
                              <a:solidFill>
                                <a:srgbClr val="0070C0"/>
                              </a:solidFill>
                            </a:rPr>
                            <a:t> Integrated +/- 1kHz around each </a:t>
                          </a:r>
                          <a:r>
                            <a:rPr lang="en-US" dirty="0" err="1">
                              <a:solidFill>
                                <a:srgbClr val="0070C0"/>
                              </a:solidFill>
                            </a:rPr>
                            <a:t>betatron</a:t>
                          </a:r>
                          <a:r>
                            <a:rPr lang="en-US" dirty="0">
                              <a:solidFill>
                                <a:srgbClr val="0070C0"/>
                              </a:solidFill>
                            </a:rPr>
                            <a:t> sideband offset from carrier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7149708"/>
                      </a:ext>
                    </a:extLst>
                  </a:tr>
                </a:tbl>
              </a:graphicData>
            </a:graphic>
          </p:graphicFrame>
        </mc:Choice>
        <mc:Fallback xmlns="">
          <p:graphicFrame>
            <p:nvGraphicFramePr>
              <p:cNvPr id="8" name="Table 7">
                <a:extLst>
                  <a:ext uri="{FF2B5EF4-FFF2-40B4-BE49-F238E27FC236}">
                    <a16:creationId xmlns:a16="http://schemas.microsoft.com/office/drawing/2014/main" id="{310F455F-117F-4C94-9465-ECA23E5A7EC2}"/>
                  </a:ext>
                </a:extLst>
              </p:cNvPr>
              <p:cNvGraphicFramePr>
                <a:graphicFrameLocks noGrp="1"/>
              </p:cNvGraphicFramePr>
              <p:nvPr>
                <p:extLst>
                  <p:ext uri="{D42A27DB-BD31-4B8C-83A1-F6EECF244321}">
                    <p14:modId xmlns:p14="http://schemas.microsoft.com/office/powerpoint/2010/main" val="2861868902"/>
                  </p:ext>
                </p:extLst>
              </p:nvPr>
            </p:nvGraphicFramePr>
            <p:xfrm>
              <a:off x="3980984" y="4282871"/>
              <a:ext cx="7879719" cy="1828800"/>
            </p:xfrm>
            <a:graphic>
              <a:graphicData uri="http://schemas.openxmlformats.org/drawingml/2006/table">
                <a:tbl>
                  <a:tblPr firstRow="1" bandRow="1">
                    <a:tableStyleId>{5C22544A-7EE6-4342-B048-85BDC9FD1C3A}</a:tableStyleId>
                  </a:tblPr>
                  <a:tblGrid>
                    <a:gridCol w="2654058">
                      <a:extLst>
                        <a:ext uri="{9D8B030D-6E8A-4147-A177-3AD203B41FA5}">
                          <a16:colId xmlns:a16="http://schemas.microsoft.com/office/drawing/2014/main" val="3544963845"/>
                        </a:ext>
                      </a:extLst>
                    </a:gridCol>
                    <a:gridCol w="5225661">
                      <a:extLst>
                        <a:ext uri="{9D8B030D-6E8A-4147-A177-3AD203B41FA5}">
                          <a16:colId xmlns:a16="http://schemas.microsoft.com/office/drawing/2014/main" val="1468521227"/>
                        </a:ext>
                      </a:extLst>
                    </a:gridCol>
                  </a:tblGrid>
                  <a:tr h="640080">
                    <a:tc>
                      <a:txBody>
                        <a:bodyPr/>
                        <a:lstStyle/>
                        <a:p>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   HSR 275 GeV</a:t>
                          </a:r>
                        </a:p>
                        <a:p>
                          <a:pPr algn="ctr"/>
                          <a:r>
                            <a:rPr lang="en-US" dirty="0">
                              <a:solidFill>
                                <a:schemeClr val="tx1"/>
                              </a:solidFill>
                            </a:rPr>
                            <a:t>(197 MHz Crab)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8542891"/>
                      </a:ext>
                    </a:extLst>
                  </a:tr>
                  <a:tr h="1188720">
                    <a:tc>
                      <a:txBody>
                        <a:bodyPr/>
                        <a:lstStyle/>
                        <a:p>
                          <a:pPr algn="ctr"/>
                          <a:r>
                            <a:rPr lang="en-US" dirty="0">
                              <a:solidFill>
                                <a:srgbClr val="0070C0"/>
                              </a:solidFill>
                            </a:rPr>
                            <a:t>Amplitude/Phase</a:t>
                          </a:r>
                        </a:p>
                        <a:p>
                          <a:pPr algn="ctr"/>
                          <a:r>
                            <a:rPr lang="en-US" dirty="0">
                              <a:solidFill>
                                <a:srgbClr val="0070C0"/>
                              </a:solidFill>
                            </a:rPr>
                            <a:t>Stability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992" t="-56122" r="-233" b="-8163"/>
                          </a:stretch>
                        </a:blipFill>
                      </a:tcPr>
                    </a:tc>
                    <a:extLst>
                      <a:ext uri="{0D108BD9-81ED-4DB2-BD59-A6C34878D82A}">
                        <a16:rowId xmlns:a16="http://schemas.microsoft.com/office/drawing/2014/main" val="4247149708"/>
                      </a:ext>
                    </a:extLst>
                  </a:tr>
                </a:tbl>
              </a:graphicData>
            </a:graphic>
          </p:graphicFrame>
        </mc:Fallback>
      </mc:AlternateContent>
    </p:spTree>
    <p:extLst>
      <p:ext uri="{BB962C8B-B14F-4D97-AF65-F5344CB8AC3E}">
        <p14:creationId xmlns:p14="http://schemas.microsoft.com/office/powerpoint/2010/main" val="3542515253"/>
      </p:ext>
    </p:extLst>
  </p:cSld>
  <p:clrMapOvr>
    <a:masterClrMapping/>
  </p:clrMapOvr>
</p:sld>
</file>

<file path=ppt/theme/theme1.xml><?xml version="1.0" encoding="utf-8"?>
<a:theme xmlns:a="http://schemas.openxmlformats.org/drawingml/2006/main" name="BN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IC_PPT_Template_Widescreen_0923" id="{B3C6C6E8-A343-9F46-9C14-8D262507CB52}" vid="{B0F72776-BFD3-D14D-97CB-9DB1BA4DAE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B13358C0DAE6478F270E1FE868C83B" ma:contentTypeVersion="12" ma:contentTypeDescription="Create a new document." ma:contentTypeScope="" ma:versionID="edd84eea522ff5ae90d758f446825424">
  <xsd:schema xmlns:xsd="http://www.w3.org/2001/XMLSchema" xmlns:xs="http://www.w3.org/2001/XMLSchema" xmlns:p="http://schemas.microsoft.com/office/2006/metadata/properties" xmlns:ns2="af5929b9-e657-47c7-b595-a874b6741235" xmlns:ns3="3bfd71d5-c7ac-4dca-b865-a609d1eb4074" targetNamespace="http://schemas.microsoft.com/office/2006/metadata/properties" ma:root="true" ma:fieldsID="afcae947045bc9da7f423c797377cd8c" ns2:_="" ns3:_="">
    <xsd:import namespace="af5929b9-e657-47c7-b595-a874b6741235"/>
    <xsd:import namespace="3bfd71d5-c7ac-4dca-b865-a609d1eb407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COMMENT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5929b9-e657-47c7-b595-a874b67412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COMMENTS" ma:index="12" nillable="true" ma:displayName="COMMENTS" ma:format="Dropdown" ma:internalName="COMMENTS">
      <xsd:simpleType>
        <xsd:restriction base="dms:Text">
          <xsd:maxLength value="255"/>
        </xsd:restrictio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a325a567-783b-4eae-ad25-f71283ef2f6c"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fd71d5-c7ac-4dca-b865-a609d1eb4074"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c11a0df5-9a12-49e9-8865-351e10a89734}" ma:internalName="TaxCatchAll" ma:showField="CatchAllData" ma:web="dd7425a4-fa23-406d-b478-3c2992d2d4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f5929b9-e657-47c7-b595-a874b6741235">
      <Terms xmlns="http://schemas.microsoft.com/office/infopath/2007/PartnerControls"/>
    </lcf76f155ced4ddcb4097134ff3c332f>
    <TaxCatchAll xmlns="3bfd71d5-c7ac-4dca-b865-a609d1eb4074" xsi:nil="true"/>
    <COMMENTS xmlns="af5929b9-e657-47c7-b595-a874b6741235" xsi:nil="true"/>
  </documentManagement>
</p:properties>
</file>

<file path=customXml/itemProps1.xml><?xml version="1.0" encoding="utf-8"?>
<ds:datastoreItem xmlns:ds="http://schemas.openxmlformats.org/officeDocument/2006/customXml" ds:itemID="{F2C3D4A9-0735-4D45-9C56-09AD46B758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5929b9-e657-47c7-b595-a874b6741235"/>
    <ds:schemaRef ds:uri="3bfd71d5-c7ac-4dca-b865-a609d1eb40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209D19-ECD3-440E-A44C-BD3D2F26689B}">
  <ds:schemaRefs>
    <ds:schemaRef ds:uri="http://schemas.microsoft.com/sharepoint/v3/contenttype/forms"/>
  </ds:schemaRefs>
</ds:datastoreItem>
</file>

<file path=customXml/itemProps3.xml><?xml version="1.0" encoding="utf-8"?>
<ds:datastoreItem xmlns:ds="http://schemas.openxmlformats.org/officeDocument/2006/customXml" ds:itemID="{765637A3-DEB1-4C7D-9F81-D2184D65C3B4}">
  <ds:schemaRefs>
    <ds:schemaRef ds:uri="http://schemas.microsoft.com/office/2006/documentManagement/types"/>
    <ds:schemaRef ds:uri="http://schemas.openxmlformats.org/package/2006/metadata/core-properties"/>
    <ds:schemaRef ds:uri="3bfd71d5-c7ac-4dca-b865-a609d1eb4074"/>
    <ds:schemaRef ds:uri="http://www.w3.org/XML/1998/namespace"/>
    <ds:schemaRef ds:uri="http://purl.org/dc/terms/"/>
    <ds:schemaRef ds:uri="http://purl.org/dc/elements/1.1/"/>
    <ds:schemaRef ds:uri="http://schemas.microsoft.com/office/infopath/2007/PartnerControls"/>
    <ds:schemaRef ds:uri="af5929b9-e657-47c7-b595-a874b6741235"/>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EIC_PPT_Template_Widescreen_0923</Template>
  <TotalTime>32850</TotalTime>
  <Words>3821</Words>
  <Application>Microsoft Office PowerPoint</Application>
  <PresentationFormat>Widescreen</PresentationFormat>
  <Paragraphs>676</Paragraphs>
  <Slides>36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 (Body)</vt:lpstr>
      <vt:lpstr>Calibri</vt:lpstr>
      <vt:lpstr>Cambria Math</vt:lpstr>
      <vt:lpstr>Century Gothic</vt:lpstr>
      <vt:lpstr>Times New Roman</vt:lpstr>
      <vt:lpstr>Wingdings</vt:lpstr>
      <vt:lpstr>BNL</vt:lpstr>
      <vt:lpstr>PowerPoint Presentation</vt:lpstr>
      <vt:lpstr>Outline</vt:lpstr>
      <vt:lpstr>Introduction</vt:lpstr>
      <vt:lpstr>Crab crossing to recover head-on collisions</vt:lpstr>
      <vt:lpstr>EIC Crab Cavity Overview</vt:lpstr>
      <vt:lpstr>EIC 197 MHz Crab Cavity</vt:lpstr>
      <vt:lpstr>Crab RF Specification: Impedance Reduction</vt:lpstr>
      <vt:lpstr>PowerPoint Presentation</vt:lpstr>
      <vt:lpstr>Crab RF Specification:  Field Regulation</vt:lpstr>
      <vt:lpstr>RF Noise Specification: Crab RF Systems</vt:lpstr>
      <vt:lpstr>Other Crab RF Specification</vt:lpstr>
      <vt:lpstr>RF Field Control Based on RHIC LLRF</vt:lpstr>
      <vt:lpstr>C-AD LLRF (Field Regulation) </vt:lpstr>
      <vt:lpstr>EIC Low-Level RF Control hardware overview </vt:lpstr>
      <vt:lpstr>Perturbations on real world RF system</vt:lpstr>
      <vt:lpstr>EIC Crab Cavity Low-Level RF Solution</vt:lpstr>
      <vt:lpstr>Master Clock Distribution</vt:lpstr>
      <vt:lpstr>RHIC Master Clock</vt:lpstr>
      <vt:lpstr>EIC Master Clock </vt:lpstr>
      <vt:lpstr>LLRF Digital Controller: DDS</vt:lpstr>
      <vt:lpstr>LLRF Digital Controller: Crabs DDS</vt:lpstr>
      <vt:lpstr>Crabs DDS: External clock receiver PLL</vt:lpstr>
      <vt:lpstr>Crabs DDS Preliminary Results</vt:lpstr>
      <vt:lpstr>Direct-rf feedback (RF Noise)</vt:lpstr>
      <vt:lpstr>OTFB (RF Noise): Digitizer</vt:lpstr>
      <vt:lpstr>Crab Cavity LLRF: Hardware</vt:lpstr>
      <vt:lpstr>Summary &amp; Status</vt:lpstr>
      <vt:lpstr>Acknowledgements</vt:lpstr>
      <vt:lpstr>PowerPoint Presentation</vt:lpstr>
      <vt:lpstr>PowerPoint Presentation</vt:lpstr>
      <vt:lpstr>Questions</vt:lpstr>
      <vt:lpstr>Backup Slides</vt:lpstr>
      <vt:lpstr>Amplitude Noise AD9164 Eval Board</vt:lpstr>
      <vt:lpstr>Low Level RF Controller: Functions</vt:lpstr>
      <vt:lpstr>RF phase Noise: Move to back-up</vt:lpstr>
      <vt:lpstr>Crab RF Specification:  Field Regulation ?? </vt:lpstr>
    </vt:vector>
  </TitlesOfParts>
  <Manager/>
  <Company>Brookhaven National Laboratory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Thelen, Mary Ellen</dc:creator>
  <cp:keywords/>
  <dc:description/>
  <cp:lastModifiedBy>Severino, Freddy F</cp:lastModifiedBy>
  <cp:revision>71</cp:revision>
  <dcterms:created xsi:type="dcterms:W3CDTF">2023-09-12T20:39:44Z</dcterms:created>
  <dcterms:modified xsi:type="dcterms:W3CDTF">2025-10-15T02:46:10Z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0x010100BFB13358C0DAE6478F270E1FE868C83B</vt:lpwstr>
  </property>
  <property fmtid="{D5CDD505-2E9C-101B-9397-08002B2CF9AE}" pid="3" name="MediaServiceImageTags">
    <vt:lpwstr/>
  </property>
  <property fmtid="{D5CDD505-2E9C-101B-9397-08002B2CF9AE}" pid="4" name="Order">
    <vt:r8>41700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EndDate">
    <vt:lpwstr>S. Notaro</vt:lpwstr>
  </property>
  <property fmtid="{D5CDD505-2E9C-101B-9397-08002B2CF9AE}" pid="10" name="_ExtendedDescription">
    <vt:lpwstr/>
  </property>
  <property fmtid="{D5CDD505-2E9C-101B-9397-08002B2CF9AE}" pid="11" name="TriggerFlowInfo">
    <vt:lpwstr/>
  </property>
</Properties>
</file>